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5" r:id="rId15"/>
    <p:sldId id="276" r:id="rId16"/>
    <p:sldId id="277" r:id="rId17"/>
    <p:sldId id="278" r:id="rId18"/>
    <p:sldId id="282" r:id="rId19"/>
    <p:sldId id="283" r:id="rId20"/>
    <p:sldId id="284" r:id="rId21"/>
    <p:sldId id="285" r:id="rId22"/>
    <p:sldId id="286" r:id="rId23"/>
    <p:sldId id="287" r:id="rId24"/>
    <p:sldId id="311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8" r:id="rId34"/>
    <p:sldId id="299" r:id="rId35"/>
    <p:sldId id="297" r:id="rId36"/>
    <p:sldId id="300" r:id="rId37"/>
    <p:sldId id="296" r:id="rId38"/>
    <p:sldId id="301" r:id="rId39"/>
    <p:sldId id="302" r:id="rId40"/>
    <p:sldId id="303" r:id="rId41"/>
    <p:sldId id="309" r:id="rId42"/>
    <p:sldId id="310" r:id="rId43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5F1E6"/>
          </a:solidFill>
        </a:fill>
      </a:tcStyle>
    </a:wholeTbl>
    <a:band2H>
      <a:tcTxStyle/>
      <a:tcStyle>
        <a:tcBdr/>
        <a:fill>
          <a:solidFill>
            <a:srgbClr val="F3F8F3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91" autoAdjust="0"/>
    <p:restoredTop sz="94660"/>
  </p:normalViewPr>
  <p:slideViewPr>
    <p:cSldViewPr snapToGrid="0">
      <p:cViewPr>
        <p:scale>
          <a:sx n="125" d="100"/>
          <a:sy n="125" d="100"/>
        </p:scale>
        <p:origin x="18" y="-17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" name="Shape 3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469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Figure 4.1 What properties of carbon underlie its role as the molecular basis of life?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7" name="Shape 3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469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Figure 4.10 Some biologically important chemical groups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8" name="Shape 4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469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Figure 4.10 Some biologically important chemical groups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36" name="Shape 43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469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Figure 4.10 Some biologically important chemical groups—carbonyl group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5" name="Shape 45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469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Figure 4.10 Some biologically important chemical groups—amino group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73" name="Shape 47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>
                <a:solidFill>
                  <a:srgbClr val="03469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Figure 4.10 Some biologically important chemical groups—sulfhydryl group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0" name="Shape 49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469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Figure 4.10 Some biologically important chemical groups—phosphate group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07" name="Shape 50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>
                <a:solidFill>
                  <a:srgbClr val="03469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Figure 4.10 Some biologically important chemical groups—methyl group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5059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Are</a:t>
            </a:r>
            <a:r>
              <a:rPr lang="en-US" baseline="0" dirty="0" smtClean="0"/>
              <a:t> these isomers? What type? Structural.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7960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Which carbon is attached to a hydroxyl group? Which carbon</a:t>
            </a:r>
            <a:r>
              <a:rPr lang="en-US" baseline="0" dirty="0" smtClean="0"/>
              <a:t> is attached to a methyl group? Which carbon is part of a carbonyl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479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>
                <a:solidFill>
                  <a:srgbClr val="03469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Figure 4.2 Can organic molecules form under conditions believed to simulate those on the early Earth?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Carboxyl</a:t>
            </a:r>
            <a:r>
              <a:rPr lang="en-US" baseline="0" dirty="0" smtClean="0"/>
              <a:t> group on top . Amino group on bottom. Hydroxyl on right.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49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>
                <a:solidFill>
                  <a:srgbClr val="03469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Figure 4.3 The shapes of three simple organic molecules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469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Figure 4.4 Valences of the major elements of organic molecules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8" name="Shape 16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469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Figure 4.5 Variation in carbon skeletons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0" name="Shape 22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469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Figure 4.6 The role of hydrocarbons in fats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8" name="Shape 24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469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Figure 4.7 Three types of isomers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2" name="Shape 3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469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Figure 4.8 The pharmacological importance of enantiomers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1" name="Shape 32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469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Figure 4.9 A comparison of chemical groups of female (estradiol) and male (testosterone) sex hormones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rt.png" descr="art.png"/>
          <p:cNvPicPr>
            <a:picLocks noChangeAspect="1"/>
          </p:cNvPicPr>
          <p:nvPr/>
        </p:nvPicPr>
        <p:blipFill>
          <a:blip r:embed="rId2">
            <a:extLst/>
          </a:blip>
          <a:srcRect t="53713" b="2774"/>
          <a:stretch>
            <a:fillRect/>
          </a:stretch>
        </p:blipFill>
        <p:spPr>
          <a:xfrm>
            <a:off x="0" y="0"/>
            <a:ext cx="9147175" cy="62484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ectangle"/>
          <p:cNvSpPr/>
          <p:nvPr/>
        </p:nvSpPr>
        <p:spPr>
          <a:xfrm>
            <a:off x="0" y="0"/>
            <a:ext cx="9140825" cy="6856413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3" name="Rectangle"/>
          <p:cNvSpPr/>
          <p:nvPr/>
        </p:nvSpPr>
        <p:spPr>
          <a:xfrm>
            <a:off x="-1" y="6019800"/>
            <a:ext cx="9144002" cy="533400"/>
          </a:xfrm>
          <a:prstGeom prst="rect">
            <a:avLst/>
          </a:prstGeom>
          <a:solidFill>
            <a:srgbClr val="584099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4" name="Rectangle"/>
          <p:cNvSpPr/>
          <p:nvPr/>
        </p:nvSpPr>
        <p:spPr>
          <a:xfrm>
            <a:off x="-1" y="0"/>
            <a:ext cx="9144002" cy="1524000"/>
          </a:xfrm>
          <a:prstGeom prst="rect">
            <a:avLst/>
          </a:prstGeom>
          <a:solidFill>
            <a:srgbClr val="57B29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8125" y="1531937"/>
            <a:ext cx="8677275" cy="17526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900"/>
              </a:spcBef>
              <a:buClrTx/>
              <a:buSzTx/>
              <a:buNone/>
              <a:defRPr sz="5500">
                <a:solidFill>
                  <a:srgbClr val="99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457200">
              <a:spcBef>
                <a:spcPts val="2900"/>
              </a:spcBef>
              <a:buClrTx/>
              <a:buSzTx/>
              <a:buNone/>
              <a:defRPr sz="5500">
                <a:solidFill>
                  <a:srgbClr val="99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914400">
              <a:spcBef>
                <a:spcPts val="2900"/>
              </a:spcBef>
              <a:buClrTx/>
              <a:buSzTx/>
              <a:buNone/>
              <a:defRPr sz="5500">
                <a:solidFill>
                  <a:srgbClr val="99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1371600">
              <a:spcBef>
                <a:spcPts val="2900"/>
              </a:spcBef>
              <a:buClrTx/>
              <a:buSzTx/>
              <a:buNone/>
              <a:defRPr sz="5500">
                <a:solidFill>
                  <a:srgbClr val="99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1828800">
              <a:spcBef>
                <a:spcPts val="2900"/>
              </a:spcBef>
              <a:buClrTx/>
              <a:buSzTx/>
              <a:buNone/>
              <a:defRPr sz="5500">
                <a:solidFill>
                  <a:srgbClr val="99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Title Text"/>
          <p:cNvSpPr txBox="1">
            <a:spLocks noGrp="1"/>
          </p:cNvSpPr>
          <p:nvPr>
            <p:ph type="title"/>
          </p:nvPr>
        </p:nvSpPr>
        <p:spPr>
          <a:xfrm>
            <a:off x="206375" y="157162"/>
            <a:ext cx="8709025" cy="1143001"/>
          </a:xfrm>
          <a:prstGeom prst="rect">
            <a:avLst/>
          </a:prstGeom>
          <a:effectLst>
            <a:outerShdw blurRad="63500" dist="35921" dir="2700000" rotWithShape="0">
              <a:srgbClr val="808080"/>
            </a:outerShdw>
          </a:effectLst>
        </p:spPr>
        <p:txBody>
          <a:bodyPr anchor="ctr"/>
          <a:lstStyle>
            <a:lvl1pPr marL="0" indent="0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7" name="Copyright © 2008 Pearson Education, Inc., publishing as Pearson Benjamin Cummings"/>
          <p:cNvSpPr txBox="1"/>
          <p:nvPr/>
        </p:nvSpPr>
        <p:spPr>
          <a:xfrm>
            <a:off x="147637" y="6620106"/>
            <a:ext cx="5486401" cy="237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4" tIns="45714" rIns="45714" bIns="45714" anchor="b">
            <a:spAutoFit/>
          </a:bodyPr>
          <a:lstStyle>
            <a:lvl1pPr>
              <a:defRPr sz="11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Copyright © 2008 Pearson Education, Inc., publishing as Pearson Benjamin Cummings</a:t>
            </a:r>
          </a:p>
        </p:txBody>
      </p:sp>
      <p:sp>
        <p:nvSpPr>
          <p:cNvPr id="18" name="PowerPoint® Lecture Presentations for Biology…"/>
          <p:cNvSpPr txBox="1"/>
          <p:nvPr/>
        </p:nvSpPr>
        <p:spPr>
          <a:xfrm>
            <a:off x="76200" y="4254500"/>
            <a:ext cx="3695700" cy="1637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8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PowerPoint</a:t>
            </a:r>
            <a:r>
              <a:rPr baseline="30000"/>
              <a:t>®</a:t>
            </a:r>
            <a:r>
              <a:t> Lecture Presentations for</a:t>
            </a:r>
            <a:r>
              <a:rPr b="0">
                <a:solidFill>
                  <a:srgbClr val="006699"/>
                </a:solidFill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sz="4800">
                <a:latin typeface="+mj-lt"/>
                <a:ea typeface="+mj-ea"/>
                <a:cs typeface="+mj-cs"/>
                <a:sym typeface="Arial"/>
              </a:rPr>
              <a:t>Biology</a:t>
            </a:r>
            <a:r>
              <a:rPr sz="2400">
                <a:latin typeface="+mj-lt"/>
                <a:ea typeface="+mj-ea"/>
                <a:cs typeface="+mj-cs"/>
                <a:sym typeface="Arial"/>
              </a:rPr>
              <a:t> 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 algn="ctr">
              <a:defRPr sz="2000"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Eighth Edition</a:t>
            </a:r>
          </a:p>
          <a:p>
            <a:pPr algn="ctr">
              <a:defRPr sz="20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Neil Campbell and Jane Reece</a:t>
            </a:r>
          </a:p>
        </p:txBody>
      </p:sp>
      <p:sp>
        <p:nvSpPr>
          <p:cNvPr id="19" name="Lectures by Chris Romero, updated by Erin Barley with contributions from Joan Sharp"/>
          <p:cNvSpPr txBox="1"/>
          <p:nvPr/>
        </p:nvSpPr>
        <p:spPr>
          <a:xfrm>
            <a:off x="0" y="6172200"/>
            <a:ext cx="9140825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8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Lectures by Chris Romero, updated by Erin Barley with contributions from Joan Sharp</a:t>
            </a:r>
            <a:r>
              <a:rPr sz="2400" b="0">
                <a:latin typeface="+mj-lt"/>
                <a:ea typeface="+mj-ea"/>
                <a:cs typeface="+mj-cs"/>
                <a:sym typeface="Arial"/>
              </a:rPr>
              <a:t> </a:t>
            </a:r>
          </a:p>
        </p:txBody>
      </p:sp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503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04800" y="1212850"/>
            <a:ext cx="8534400" cy="3362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450850" marR="0" indent="-45085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333399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450850" marR="0" indent="-45085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333399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450850" marR="0" indent="-45085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333399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450850" marR="0" indent="-45085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333399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450850" marR="0" indent="-45085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333399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450850" marR="0" indent="635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333399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450850" marR="0" indent="46355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333399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450850" marR="0" indent="92075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333399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450850" marR="0" indent="137795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333399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350837" marR="0" indent="-350837" algn="l" defTabSz="914400" rtl="0" latinLnBrk="0">
        <a:lnSpc>
          <a:spcPct val="100000"/>
        </a:lnSpc>
        <a:spcBef>
          <a:spcPts val="1600"/>
        </a:spcBef>
        <a:spcAft>
          <a:spcPts val="0"/>
        </a:spcAft>
        <a:buClr>
          <a:srgbClr val="333399"/>
        </a:buClr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946490" marR="0" indent="-481352" algn="l" defTabSz="914400" rtl="0" latinLnBrk="0">
        <a:lnSpc>
          <a:spcPct val="100000"/>
        </a:lnSpc>
        <a:spcBef>
          <a:spcPts val="1600"/>
        </a:spcBef>
        <a:spcAft>
          <a:spcPts val="0"/>
        </a:spcAft>
        <a:buClr>
          <a:srgbClr val="333399"/>
        </a:buClr>
        <a:buSzPct val="100000"/>
        <a:buFontTx/>
        <a:buChar char="–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600200" marR="0" indent="-571500" algn="l" defTabSz="914400" rtl="0" latinLnBrk="0">
        <a:lnSpc>
          <a:spcPct val="100000"/>
        </a:lnSpc>
        <a:spcBef>
          <a:spcPts val="1600"/>
        </a:spcBef>
        <a:spcAft>
          <a:spcPts val="0"/>
        </a:spcAft>
        <a:buClr>
          <a:srgbClr val="333399"/>
        </a:buClr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881553" marR="0" indent="-395653" algn="l" defTabSz="914400" rtl="0" latinLnBrk="0">
        <a:lnSpc>
          <a:spcPct val="100000"/>
        </a:lnSpc>
        <a:spcBef>
          <a:spcPts val="1600"/>
        </a:spcBef>
        <a:spcAft>
          <a:spcPts val="0"/>
        </a:spcAft>
        <a:buClr>
          <a:srgbClr val="333399"/>
        </a:buClr>
        <a:buSzPct val="100000"/>
        <a:buFontTx/>
        <a:buChar char="–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509308" marR="0" indent="-558270" algn="l" defTabSz="914400" rtl="0" latinLnBrk="0">
        <a:lnSpc>
          <a:spcPct val="100000"/>
        </a:lnSpc>
        <a:spcBef>
          <a:spcPts val="1600"/>
        </a:spcBef>
        <a:spcAft>
          <a:spcPts val="0"/>
        </a:spcAft>
        <a:buClr>
          <a:srgbClr val="333399"/>
        </a:buClr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966508" marR="0" indent="-558270" algn="l" defTabSz="914400" rtl="0" latinLnBrk="0">
        <a:lnSpc>
          <a:spcPct val="100000"/>
        </a:lnSpc>
        <a:spcBef>
          <a:spcPts val="1600"/>
        </a:spcBef>
        <a:spcAft>
          <a:spcPts val="0"/>
        </a:spcAft>
        <a:buClr>
          <a:srgbClr val="333399"/>
        </a:buClr>
        <a:buSzPct val="100000"/>
        <a:buFontTx/>
        <a:buChar char="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423708" marR="0" indent="-558270" algn="l" defTabSz="914400" rtl="0" latinLnBrk="0">
        <a:lnSpc>
          <a:spcPct val="100000"/>
        </a:lnSpc>
        <a:spcBef>
          <a:spcPts val="1600"/>
        </a:spcBef>
        <a:spcAft>
          <a:spcPts val="0"/>
        </a:spcAft>
        <a:buClr>
          <a:srgbClr val="333399"/>
        </a:buClr>
        <a:buSzPct val="100000"/>
        <a:buFontTx/>
        <a:buChar char="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880908" marR="0" indent="-558270" algn="l" defTabSz="914400" rtl="0" latinLnBrk="0">
        <a:lnSpc>
          <a:spcPct val="100000"/>
        </a:lnSpc>
        <a:spcBef>
          <a:spcPts val="1600"/>
        </a:spcBef>
        <a:spcAft>
          <a:spcPts val="0"/>
        </a:spcAft>
        <a:buClr>
          <a:srgbClr val="333399"/>
        </a:buClr>
        <a:buSzPct val="100000"/>
        <a:buFontTx/>
        <a:buChar char="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338108" marR="0" indent="-558270" algn="l" defTabSz="914400" rtl="0" latinLnBrk="0">
        <a:lnSpc>
          <a:spcPct val="100000"/>
        </a:lnSpc>
        <a:spcBef>
          <a:spcPts val="1600"/>
        </a:spcBef>
        <a:spcAft>
          <a:spcPts val="0"/>
        </a:spcAft>
        <a:buClr>
          <a:srgbClr val="333399"/>
        </a:buClr>
        <a:buSzPct val="100000"/>
        <a:buFontTx/>
        <a:buChar char="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04_05CarbonSkeletons_A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04_07Isomers_A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04_07L_Dopa_A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hapter 4"/>
          <p:cNvSpPr txBox="1">
            <a:spLocks noGrp="1"/>
          </p:cNvSpPr>
          <p:nvPr>
            <p:ph type="ctrTitle"/>
          </p:nvPr>
        </p:nvSpPr>
        <p:spPr>
          <a:xfrm>
            <a:off x="206375" y="371475"/>
            <a:ext cx="8709025" cy="390525"/>
          </a:xfrm>
          <a:prstGeom prst="rect">
            <a:avLst/>
          </a:prstGeom>
        </p:spPr>
        <p:txBody>
          <a:bodyPr/>
          <a:lstStyle>
            <a:lvl1pPr defTabSz="393192">
              <a:defRPr sz="2150"/>
            </a:lvl1pPr>
          </a:lstStyle>
          <a:p>
            <a:r>
              <a:t>Chapter 4</a:t>
            </a:r>
          </a:p>
        </p:txBody>
      </p:sp>
      <p:sp>
        <p:nvSpPr>
          <p:cNvPr id="39" name="Carbon and the Molecular Diversity of Life"/>
          <p:cNvSpPr txBox="1">
            <a:spLocks noGrp="1"/>
          </p:cNvSpPr>
          <p:nvPr>
            <p:ph type="subTitle" sz="quarter" idx="1"/>
          </p:nvPr>
        </p:nvSpPr>
        <p:spPr>
          <a:xfrm>
            <a:off x="238125" y="1531937"/>
            <a:ext cx="8677275" cy="1006476"/>
          </a:xfrm>
          <a:prstGeom prst="rect">
            <a:avLst/>
          </a:prstGeom>
        </p:spPr>
        <p:txBody>
          <a:bodyPr/>
          <a:lstStyle>
            <a:lvl1pPr defTabSz="640079">
              <a:spcBef>
                <a:spcPts val="2000"/>
              </a:spcBef>
              <a:defRPr sz="3850"/>
            </a:lvl1pPr>
          </a:lstStyle>
          <a:p>
            <a:r>
              <a:t>Carbon and the Molecular Diversity of Life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04_04OrganicValences-U.jpeg" descr="04_04OrganicValences-U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0037" y="2008187"/>
            <a:ext cx="8542338" cy="2841626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Fig. 4-4"/>
          <p:cNvSpPr txBox="1"/>
          <p:nvPr/>
        </p:nvSpPr>
        <p:spPr>
          <a:xfrm>
            <a:off x="152400" y="0"/>
            <a:ext cx="19812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marL="450850" indent="-450850">
              <a:lnSpc>
                <a:spcPct val="90000"/>
              </a:lnSpc>
              <a:defRPr sz="1200"/>
            </a:lvl1pPr>
          </a:lstStyle>
          <a:p>
            <a:r>
              <a:t>Fig. 4-4</a:t>
            </a:r>
          </a:p>
        </p:txBody>
      </p:sp>
      <p:sp>
        <p:nvSpPr>
          <p:cNvPr id="118" name="Hydrogen…"/>
          <p:cNvSpPr txBox="1"/>
          <p:nvPr/>
        </p:nvSpPr>
        <p:spPr>
          <a:xfrm>
            <a:off x="303609" y="2024062"/>
            <a:ext cx="1697832" cy="619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  <a:defRPr sz="2200" b="1"/>
            </a:pPr>
            <a:r>
              <a:t>Hydrogen</a:t>
            </a:r>
          </a:p>
          <a:p>
            <a:pPr algn="ctr">
              <a:lnSpc>
                <a:spcPct val="90000"/>
              </a:lnSpc>
              <a:defRPr sz="2200" b="1"/>
            </a:pPr>
            <a:r>
              <a:t>(valence = 1)</a:t>
            </a:r>
          </a:p>
        </p:txBody>
      </p:sp>
      <p:sp>
        <p:nvSpPr>
          <p:cNvPr id="119" name="Oxygen…"/>
          <p:cNvSpPr txBox="1"/>
          <p:nvPr/>
        </p:nvSpPr>
        <p:spPr>
          <a:xfrm>
            <a:off x="2589609" y="2024062"/>
            <a:ext cx="1697832" cy="619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  <a:defRPr sz="2200" b="1"/>
            </a:pPr>
            <a:r>
              <a:t>Oxygen</a:t>
            </a:r>
          </a:p>
          <a:p>
            <a:pPr algn="ctr">
              <a:lnSpc>
                <a:spcPct val="90000"/>
              </a:lnSpc>
              <a:defRPr sz="2200" b="1"/>
            </a:pPr>
            <a:r>
              <a:t>(valence = 2)</a:t>
            </a:r>
          </a:p>
        </p:txBody>
      </p:sp>
      <p:sp>
        <p:nvSpPr>
          <p:cNvPr id="120" name="Nitrogen…"/>
          <p:cNvSpPr txBox="1"/>
          <p:nvPr/>
        </p:nvSpPr>
        <p:spPr>
          <a:xfrm>
            <a:off x="4850209" y="2024062"/>
            <a:ext cx="1697832" cy="619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  <a:defRPr sz="2200" b="1"/>
            </a:pPr>
            <a:r>
              <a:t>Nitrogen</a:t>
            </a:r>
          </a:p>
          <a:p>
            <a:pPr algn="ctr">
              <a:lnSpc>
                <a:spcPct val="90000"/>
              </a:lnSpc>
              <a:defRPr sz="2200" b="1"/>
            </a:pPr>
            <a:r>
              <a:t>(valence = 3)</a:t>
            </a:r>
          </a:p>
        </p:txBody>
      </p:sp>
      <p:sp>
        <p:nvSpPr>
          <p:cNvPr id="121" name="Carbon…"/>
          <p:cNvSpPr txBox="1"/>
          <p:nvPr/>
        </p:nvSpPr>
        <p:spPr>
          <a:xfrm>
            <a:off x="7134621" y="2024062"/>
            <a:ext cx="1697833" cy="619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  <a:defRPr sz="2200" b="1"/>
            </a:pPr>
            <a:r>
              <a:t>Carbon</a:t>
            </a:r>
          </a:p>
          <a:p>
            <a:pPr algn="ctr">
              <a:lnSpc>
                <a:spcPct val="90000"/>
              </a:lnSpc>
              <a:defRPr sz="2200" b="1"/>
            </a:pPr>
            <a:r>
              <a:t>(valence = 4)</a:t>
            </a:r>
          </a:p>
        </p:txBody>
      </p:sp>
      <p:sp>
        <p:nvSpPr>
          <p:cNvPr id="122" name="H"/>
          <p:cNvSpPr txBox="1"/>
          <p:nvPr/>
        </p:nvSpPr>
        <p:spPr>
          <a:xfrm>
            <a:off x="1045288" y="3232149"/>
            <a:ext cx="214474" cy="321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ct val="90000"/>
              </a:lnSpc>
              <a:defRPr sz="2200" b="1"/>
            </a:lvl1pPr>
          </a:lstStyle>
          <a:p>
            <a:r>
              <a:t>H</a:t>
            </a:r>
          </a:p>
        </p:txBody>
      </p:sp>
      <p:sp>
        <p:nvSpPr>
          <p:cNvPr id="123" name="O"/>
          <p:cNvSpPr txBox="1"/>
          <p:nvPr/>
        </p:nvSpPr>
        <p:spPr>
          <a:xfrm>
            <a:off x="3325099" y="3235324"/>
            <a:ext cx="230027" cy="321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ct val="90000"/>
              </a:lnSpc>
              <a:defRPr sz="2200" b="1"/>
            </a:lvl1pPr>
          </a:lstStyle>
          <a:p>
            <a:r>
              <a:t>O</a:t>
            </a:r>
          </a:p>
        </p:txBody>
      </p:sp>
      <p:sp>
        <p:nvSpPr>
          <p:cNvPr id="124" name="N"/>
          <p:cNvSpPr txBox="1"/>
          <p:nvPr/>
        </p:nvSpPr>
        <p:spPr>
          <a:xfrm>
            <a:off x="5598238" y="3232149"/>
            <a:ext cx="214474" cy="321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ct val="90000"/>
              </a:lnSpc>
              <a:defRPr sz="2200" b="1">
                <a:solidFill>
                  <a:srgbClr val="FFFFFF"/>
                </a:solidFill>
              </a:defRPr>
            </a:lvl1pPr>
          </a:lstStyle>
          <a:p>
            <a:r>
              <a:t>N</a:t>
            </a:r>
          </a:p>
        </p:txBody>
      </p:sp>
      <p:sp>
        <p:nvSpPr>
          <p:cNvPr id="125" name="C"/>
          <p:cNvSpPr txBox="1"/>
          <p:nvPr/>
        </p:nvSpPr>
        <p:spPr>
          <a:xfrm>
            <a:off x="7876300" y="3241674"/>
            <a:ext cx="214475" cy="321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ct val="90000"/>
              </a:lnSpc>
              <a:defRPr sz="2200" b="1">
                <a:solidFill>
                  <a:srgbClr val="FFFFFF"/>
                </a:solidFill>
              </a:defRPr>
            </a:lvl1pPr>
          </a:lstStyle>
          <a:p>
            <a:r>
              <a:t>C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04_UN01InText-U.jpeg" descr="04_UN01InText-U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06575" y="136525"/>
            <a:ext cx="5529263" cy="6584950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Fig. 4-UN1"/>
          <p:cNvSpPr txBox="1"/>
          <p:nvPr/>
        </p:nvSpPr>
        <p:spPr>
          <a:xfrm>
            <a:off x="152400" y="0"/>
            <a:ext cx="19812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marL="450850" indent="-450850">
              <a:lnSpc>
                <a:spcPct val="90000"/>
              </a:lnSpc>
              <a:defRPr sz="1200"/>
            </a:lvl1pPr>
          </a:lstStyle>
          <a:p>
            <a:r>
              <a:t>Fig. 4-UN1</a:t>
            </a:r>
          </a:p>
        </p:txBody>
      </p:sp>
      <p:sp>
        <p:nvSpPr>
          <p:cNvPr id="137" name="Urea"/>
          <p:cNvSpPr txBox="1"/>
          <p:nvPr/>
        </p:nvSpPr>
        <p:spPr>
          <a:xfrm>
            <a:off x="3770312" y="5197475"/>
            <a:ext cx="1711326" cy="802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5600" b="1"/>
            </a:lvl1pPr>
          </a:lstStyle>
          <a:p>
            <a:r>
              <a:t>Urea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Molecular Diversity Arising from Carbon Skeleton Variation"/>
          <p:cNvSpPr txBox="1">
            <a:spLocks noGrp="1"/>
          </p:cNvSpPr>
          <p:nvPr>
            <p:ph type="title"/>
          </p:nvPr>
        </p:nvSpPr>
        <p:spPr>
          <a:xfrm>
            <a:off x="228600" y="76200"/>
            <a:ext cx="8534400" cy="914400"/>
          </a:xfrm>
          <a:prstGeom prst="rect">
            <a:avLst/>
          </a:prstGeom>
        </p:spPr>
        <p:txBody>
          <a:bodyPr/>
          <a:lstStyle/>
          <a:p>
            <a:r>
              <a:t>Molecular Diversity Arising from Carbon Skeleton Variation</a:t>
            </a:r>
          </a:p>
        </p:txBody>
      </p:sp>
      <p:sp>
        <p:nvSpPr>
          <p:cNvPr id="140" name="Carbon chains form the skeletons of most organic molecules…"/>
          <p:cNvSpPr txBox="1">
            <a:spLocks noGrp="1"/>
          </p:cNvSpPr>
          <p:nvPr>
            <p:ph type="body" sz="half" idx="1"/>
          </p:nvPr>
        </p:nvSpPr>
        <p:spPr>
          <a:xfrm>
            <a:off x="228600" y="1212850"/>
            <a:ext cx="8534400" cy="1854200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FF0000"/>
                </a:solidFill>
              </a:rPr>
              <a:t>Carbon chains form the skeletons of most organic molecules</a:t>
            </a:r>
          </a:p>
          <a:p>
            <a:r>
              <a:rPr dirty="0">
                <a:solidFill>
                  <a:srgbClr val="FF0000"/>
                </a:solidFill>
              </a:rPr>
              <a:t>Carbon chains vary in length and shape</a:t>
            </a:r>
          </a:p>
        </p:txBody>
      </p:sp>
      <p:grpSp>
        <p:nvGrpSpPr>
          <p:cNvPr id="147" name="Group"/>
          <p:cNvGrpSpPr/>
          <p:nvPr/>
        </p:nvGrpSpPr>
        <p:grpSpPr>
          <a:xfrm>
            <a:off x="3733799" y="6110287"/>
            <a:ext cx="2667002" cy="304801"/>
            <a:chOff x="0" y="0"/>
            <a:chExt cx="2667000" cy="304800"/>
          </a:xfrm>
        </p:grpSpPr>
        <p:sp>
          <p:nvSpPr>
            <p:cNvPr id="141" name="Rectangle"/>
            <p:cNvSpPr/>
            <p:nvPr/>
          </p:nvSpPr>
          <p:spPr>
            <a:xfrm>
              <a:off x="0" y="0"/>
              <a:ext cx="2667000" cy="304800"/>
            </a:xfrm>
            <a:prstGeom prst="rect">
              <a:avLst/>
            </a:prstGeom>
            <a:solidFill>
              <a:srgbClr val="3366FF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 b="1">
                  <a:effectLst>
                    <a:outerShdw blurRad="12700" dist="25400" dir="2700000" rotWithShape="0">
                      <a:srgbClr val="FFFFFF"/>
                    </a:outerShdw>
                  </a:effectLst>
                </a:defRPr>
              </a:pPr>
              <a:endParaRPr/>
            </a:p>
          </p:txBody>
        </p:sp>
        <p:sp>
          <p:nvSpPr>
            <p:cNvPr id="142" name="Shape"/>
            <p:cNvSpPr/>
            <p:nvPr/>
          </p:nvSpPr>
          <p:spPr>
            <a:xfrm>
              <a:off x="0" y="-1"/>
              <a:ext cx="26670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54" y="21600"/>
                  </a:lnTo>
                  <a:lnTo>
                    <a:pt x="2144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C85FF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 b="1">
                  <a:effectLst>
                    <a:outerShdw blurRad="12700" dist="25400" dir="2700000" rotWithShape="0">
                      <a:srgbClr val="FFFFFF"/>
                    </a:outerShdw>
                  </a:effectLst>
                </a:defRPr>
              </a:pPr>
              <a:endParaRPr/>
            </a:p>
          </p:txBody>
        </p:sp>
        <p:sp>
          <p:nvSpPr>
            <p:cNvPr id="143" name="Shape"/>
            <p:cNvSpPr/>
            <p:nvPr/>
          </p:nvSpPr>
          <p:spPr>
            <a:xfrm>
              <a:off x="-1" y="0"/>
              <a:ext cx="1905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350"/>
                  </a:lnTo>
                  <a:lnTo>
                    <a:pt x="21600" y="2025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85A3FF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 b="1">
                  <a:effectLst>
                    <a:outerShdw blurRad="12700" dist="25400" dir="2700000" rotWithShape="0">
                      <a:srgbClr val="FFFFFF"/>
                    </a:outerShdw>
                  </a:effectLst>
                </a:defRPr>
              </a:pPr>
              <a:endParaRPr/>
            </a:p>
          </p:txBody>
        </p:sp>
        <p:sp>
          <p:nvSpPr>
            <p:cNvPr id="144" name="Shape"/>
            <p:cNvSpPr/>
            <p:nvPr/>
          </p:nvSpPr>
          <p:spPr>
            <a:xfrm>
              <a:off x="2647950" y="0"/>
              <a:ext cx="1905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350"/>
                  </a:lnTo>
                  <a:lnTo>
                    <a:pt x="0" y="2025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F3D99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 b="1">
                  <a:effectLst>
                    <a:outerShdw blurRad="12700" dist="25400" dir="2700000" rotWithShape="0">
                      <a:srgbClr val="FFFFFF"/>
                    </a:outerShdw>
                  </a:effectLst>
                </a:defRPr>
              </a:pPr>
              <a:endParaRPr/>
            </a:p>
          </p:txBody>
        </p:sp>
        <p:sp>
          <p:nvSpPr>
            <p:cNvPr id="145" name="Shape"/>
            <p:cNvSpPr/>
            <p:nvPr/>
          </p:nvSpPr>
          <p:spPr>
            <a:xfrm>
              <a:off x="0" y="285750"/>
              <a:ext cx="26670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446" y="0"/>
                  </a:lnTo>
                  <a:lnTo>
                    <a:pt x="154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2952CC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 b="1">
                  <a:effectLst>
                    <a:outerShdw blurRad="12700" dist="25400" dir="2700000" rotWithShape="0">
                      <a:srgbClr val="FFFFFF"/>
                    </a:outerShdw>
                  </a:effectLst>
                </a:defRPr>
              </a:pPr>
              <a:endParaRPr/>
            </a:p>
          </p:txBody>
        </p:sp>
        <p:sp>
          <p:nvSpPr>
            <p:cNvPr id="146" name="Animation: Carbon Skeletons"/>
            <p:cNvSpPr txBox="1"/>
            <p:nvPr/>
          </p:nvSpPr>
          <p:spPr>
            <a:xfrm>
              <a:off x="36699" y="7988"/>
              <a:ext cx="2593602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400" b="1">
                  <a:effectLst>
                    <a:outerShdw blurRad="12700" dist="25400" dir="2700000" rotWithShape="0">
                      <a:srgbClr val="FFFFFF"/>
                    </a:outerShdw>
                  </a:effectLst>
                </a:defRPr>
              </a:lvl1pPr>
            </a:lstStyle>
            <a:p>
              <a:r>
                <a:t>Animation: Carbon Skeletons</a:t>
              </a:r>
            </a:p>
          </p:txBody>
        </p:sp>
      </p:grpSp>
      <p:pic>
        <p:nvPicPr>
          <p:cNvPr id="148" name="playbutton.png" descr="playbutton.png">
            <a:hlinkClick r:id="rId2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81300" y="6007100"/>
            <a:ext cx="889000" cy="488950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Line"/>
          <p:cNvSpPr/>
          <p:nvPr/>
        </p:nvSpPr>
        <p:spPr>
          <a:xfrm>
            <a:off x="304800" y="990600"/>
            <a:ext cx="8534401" cy="0"/>
          </a:xfrm>
          <a:prstGeom prst="line">
            <a:avLst/>
          </a:prstGeom>
          <a:ln w="508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0" name="Line"/>
          <p:cNvSpPr/>
          <p:nvPr/>
        </p:nvSpPr>
        <p:spPr>
          <a:xfrm>
            <a:off x="304800" y="6553200"/>
            <a:ext cx="8534401" cy="0"/>
          </a:xfrm>
          <a:prstGeom prst="line">
            <a:avLst/>
          </a:prstGeom>
          <a:ln w="254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1" name="Copyright © 2008 Pearson Education, Inc., publishing as Pearson Benjamin Cummings"/>
          <p:cNvSpPr txBox="1"/>
          <p:nvPr/>
        </p:nvSpPr>
        <p:spPr>
          <a:xfrm>
            <a:off x="206375" y="6620106"/>
            <a:ext cx="5486400" cy="237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4" tIns="45714" rIns="45714" bIns="45714" anchor="b">
            <a:spAutoFit/>
          </a:bodyPr>
          <a:lstStyle>
            <a:lvl1pPr>
              <a:defRPr sz="11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Copyright © 2008 Pearson Education, Inc., publishing as Pearson Benjamin Cummings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04_05-CarbonSkeletons-U.jpeg" descr="04_05-CarbonSkeletons-U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6862" y="1719262"/>
            <a:ext cx="8548688" cy="3419476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Fig. 4-5"/>
          <p:cNvSpPr txBox="1"/>
          <p:nvPr/>
        </p:nvSpPr>
        <p:spPr>
          <a:xfrm>
            <a:off x="152400" y="0"/>
            <a:ext cx="19812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marL="450850" indent="-450850">
              <a:lnSpc>
                <a:spcPct val="90000"/>
              </a:lnSpc>
              <a:defRPr sz="1200"/>
            </a:lvl1pPr>
          </a:lstStyle>
          <a:p>
            <a:r>
              <a:t>Fig. 4-5</a:t>
            </a:r>
          </a:p>
        </p:txBody>
      </p:sp>
      <p:sp>
        <p:nvSpPr>
          <p:cNvPr id="155" name="Ethane"/>
          <p:cNvSpPr txBox="1"/>
          <p:nvPr/>
        </p:nvSpPr>
        <p:spPr>
          <a:xfrm>
            <a:off x="1103312" y="2466975"/>
            <a:ext cx="605483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sz="1400" b="1"/>
            </a:lvl1pPr>
          </a:lstStyle>
          <a:p>
            <a:r>
              <a:t>Ethane</a:t>
            </a:r>
          </a:p>
        </p:txBody>
      </p:sp>
      <p:sp>
        <p:nvSpPr>
          <p:cNvPr id="156" name="Propane"/>
          <p:cNvSpPr txBox="1"/>
          <p:nvPr/>
        </p:nvSpPr>
        <p:spPr>
          <a:xfrm>
            <a:off x="3033712" y="2466975"/>
            <a:ext cx="724075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sz="1400" b="1"/>
            </a:lvl1pPr>
          </a:lstStyle>
          <a:p>
            <a:r>
              <a:t>Propane</a:t>
            </a:r>
          </a:p>
        </p:txBody>
      </p:sp>
      <p:sp>
        <p:nvSpPr>
          <p:cNvPr id="157" name="1-Butene"/>
          <p:cNvSpPr txBox="1"/>
          <p:nvPr/>
        </p:nvSpPr>
        <p:spPr>
          <a:xfrm>
            <a:off x="5726112" y="2632075"/>
            <a:ext cx="773386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sz="1400" b="1"/>
            </a:lvl1pPr>
          </a:lstStyle>
          <a:p>
            <a:r>
              <a:t>1-Butene</a:t>
            </a:r>
          </a:p>
        </p:txBody>
      </p:sp>
      <p:sp>
        <p:nvSpPr>
          <p:cNvPr id="158" name="2-Butene"/>
          <p:cNvSpPr txBox="1"/>
          <p:nvPr/>
        </p:nvSpPr>
        <p:spPr>
          <a:xfrm>
            <a:off x="7504112" y="2632075"/>
            <a:ext cx="773386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sz="1400" b="1"/>
            </a:lvl1pPr>
          </a:lstStyle>
          <a:p>
            <a:r>
              <a:t>2-Butene</a:t>
            </a:r>
          </a:p>
        </p:txBody>
      </p:sp>
      <p:sp>
        <p:nvSpPr>
          <p:cNvPr id="159" name="(c) Double bonds"/>
          <p:cNvSpPr txBox="1"/>
          <p:nvPr/>
        </p:nvSpPr>
        <p:spPr>
          <a:xfrm>
            <a:off x="4837112" y="2936875"/>
            <a:ext cx="1464619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sz="1400" b="1"/>
            </a:lvl1pPr>
          </a:lstStyle>
          <a:p>
            <a:r>
              <a:t>(c) Double bonds</a:t>
            </a:r>
          </a:p>
        </p:txBody>
      </p:sp>
      <p:sp>
        <p:nvSpPr>
          <p:cNvPr id="160" name="(d) Rings"/>
          <p:cNvSpPr txBox="1"/>
          <p:nvPr/>
        </p:nvSpPr>
        <p:spPr>
          <a:xfrm>
            <a:off x="4849812" y="4765675"/>
            <a:ext cx="783023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sz="1400" b="1"/>
            </a:lvl1pPr>
          </a:lstStyle>
          <a:p>
            <a:r>
              <a:t>(d) Rings</a:t>
            </a:r>
          </a:p>
        </p:txBody>
      </p:sp>
      <p:sp>
        <p:nvSpPr>
          <p:cNvPr id="161" name="Cyclohexane"/>
          <p:cNvSpPr txBox="1"/>
          <p:nvPr/>
        </p:nvSpPr>
        <p:spPr>
          <a:xfrm>
            <a:off x="5522912" y="4549775"/>
            <a:ext cx="1109626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sz="1400" b="1"/>
            </a:lvl1pPr>
          </a:lstStyle>
          <a:p>
            <a:r>
              <a:t>Cyclohexane</a:t>
            </a:r>
          </a:p>
        </p:txBody>
      </p:sp>
      <p:sp>
        <p:nvSpPr>
          <p:cNvPr id="162" name="Benzene"/>
          <p:cNvSpPr txBox="1"/>
          <p:nvPr/>
        </p:nvSpPr>
        <p:spPr>
          <a:xfrm>
            <a:off x="7821612" y="4549775"/>
            <a:ext cx="743869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sz="1400" b="1"/>
            </a:lvl1pPr>
          </a:lstStyle>
          <a:p>
            <a:r>
              <a:t>Benzene</a:t>
            </a:r>
          </a:p>
        </p:txBody>
      </p:sp>
      <p:sp>
        <p:nvSpPr>
          <p:cNvPr id="163" name="Butane"/>
          <p:cNvSpPr txBox="1"/>
          <p:nvPr/>
        </p:nvSpPr>
        <p:spPr>
          <a:xfrm>
            <a:off x="1090612" y="4333875"/>
            <a:ext cx="615294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sz="1400" b="1"/>
            </a:lvl1pPr>
          </a:lstStyle>
          <a:p>
            <a:r>
              <a:t>Butane</a:t>
            </a:r>
          </a:p>
        </p:txBody>
      </p:sp>
      <p:sp>
        <p:nvSpPr>
          <p:cNvPr id="164" name="2-Methylpropane…"/>
          <p:cNvSpPr txBox="1"/>
          <p:nvPr/>
        </p:nvSpPr>
        <p:spPr>
          <a:xfrm>
            <a:off x="2183296" y="4333875"/>
            <a:ext cx="2462833" cy="380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  <a:defRPr sz="1400" b="1"/>
            </a:pPr>
            <a:r>
              <a:t>2-Methylpropane</a:t>
            </a:r>
          </a:p>
          <a:p>
            <a:pPr algn="ctr">
              <a:lnSpc>
                <a:spcPct val="90000"/>
              </a:lnSpc>
              <a:defRPr sz="1400" b="1"/>
            </a:pPr>
            <a:r>
              <a:t>(commonly called isobutane)</a:t>
            </a:r>
          </a:p>
        </p:txBody>
      </p:sp>
      <p:sp>
        <p:nvSpPr>
          <p:cNvPr id="165" name="(b) Branching"/>
          <p:cNvSpPr txBox="1"/>
          <p:nvPr/>
        </p:nvSpPr>
        <p:spPr>
          <a:xfrm>
            <a:off x="328612" y="4765675"/>
            <a:ext cx="1168314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sz="1400" b="1"/>
            </a:lvl1pPr>
          </a:lstStyle>
          <a:p>
            <a:r>
              <a:t>(b) Branching</a:t>
            </a:r>
          </a:p>
        </p:txBody>
      </p:sp>
      <p:sp>
        <p:nvSpPr>
          <p:cNvPr id="166" name="(a) Length"/>
          <p:cNvSpPr txBox="1"/>
          <p:nvPr/>
        </p:nvSpPr>
        <p:spPr>
          <a:xfrm>
            <a:off x="328612" y="2936875"/>
            <a:ext cx="871923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sz="1400" b="1"/>
            </a:lvl1pPr>
          </a:lstStyle>
          <a:p>
            <a:r>
              <a:t>(a) Length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Hydrocarbons"/>
          <p:cNvSpPr txBox="1">
            <a:spLocks noGrp="1"/>
          </p:cNvSpPr>
          <p:nvPr>
            <p:ph type="title"/>
          </p:nvPr>
        </p:nvSpPr>
        <p:spPr>
          <a:xfrm>
            <a:off x="228600" y="76200"/>
            <a:ext cx="8534400" cy="503238"/>
          </a:xfrm>
          <a:prstGeom prst="rect">
            <a:avLst/>
          </a:prstGeom>
        </p:spPr>
        <p:txBody>
          <a:bodyPr/>
          <a:lstStyle>
            <a:lvl1pPr>
              <a:defRPr i="1"/>
            </a:lvl1pPr>
          </a:lstStyle>
          <a:p>
            <a:r>
              <a:t>Hydrocarbons</a:t>
            </a:r>
          </a:p>
        </p:txBody>
      </p:sp>
      <p:sp>
        <p:nvSpPr>
          <p:cNvPr id="203" name="Hydrocarbons are organic molecules consisting of only carbon and hydrogen…"/>
          <p:cNvSpPr txBox="1">
            <a:spLocks noGrp="1"/>
          </p:cNvSpPr>
          <p:nvPr>
            <p:ph type="body" idx="1"/>
          </p:nvPr>
        </p:nvSpPr>
        <p:spPr>
          <a:xfrm>
            <a:off x="228600" y="1219200"/>
            <a:ext cx="8534400" cy="4279900"/>
          </a:xfrm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rPr dirty="0">
                <a:solidFill>
                  <a:srgbClr val="FF0000"/>
                </a:solidFill>
              </a:rPr>
              <a:t>Hydrocarbons</a:t>
            </a:r>
            <a:r>
              <a:rPr b="0" dirty="0">
                <a:solidFill>
                  <a:srgbClr val="FF0000"/>
                </a:solidFill>
              </a:rPr>
              <a:t> are organic molecules consisting of only carbon and hydrogen</a:t>
            </a:r>
          </a:p>
          <a:p>
            <a:r>
              <a:rPr dirty="0">
                <a:solidFill>
                  <a:srgbClr val="FF0000"/>
                </a:solidFill>
              </a:rPr>
              <a:t>Many organic molecules, such as fats, have hydrocarbon components</a:t>
            </a:r>
          </a:p>
          <a:p>
            <a:r>
              <a:rPr dirty="0">
                <a:solidFill>
                  <a:srgbClr val="FF0000"/>
                </a:solidFill>
              </a:rPr>
              <a:t>Hydrocarbons can undergo reactions that release a large amount of energy</a:t>
            </a:r>
          </a:p>
        </p:txBody>
      </p:sp>
      <p:sp>
        <p:nvSpPr>
          <p:cNvPr id="204" name="Line"/>
          <p:cNvSpPr/>
          <p:nvPr/>
        </p:nvSpPr>
        <p:spPr>
          <a:xfrm>
            <a:off x="304800" y="990600"/>
            <a:ext cx="8534401" cy="0"/>
          </a:xfrm>
          <a:prstGeom prst="line">
            <a:avLst/>
          </a:prstGeom>
          <a:ln w="508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5" name="Line"/>
          <p:cNvSpPr/>
          <p:nvPr/>
        </p:nvSpPr>
        <p:spPr>
          <a:xfrm>
            <a:off x="304800" y="6553200"/>
            <a:ext cx="8534401" cy="0"/>
          </a:xfrm>
          <a:prstGeom prst="line">
            <a:avLst/>
          </a:prstGeom>
          <a:ln w="254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6" name="Copyright © 2008 Pearson Education, Inc., publishing as Pearson Benjamin Cummings"/>
          <p:cNvSpPr txBox="1"/>
          <p:nvPr/>
        </p:nvSpPr>
        <p:spPr>
          <a:xfrm>
            <a:off x="206375" y="6620106"/>
            <a:ext cx="5486400" cy="237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4" tIns="45714" rIns="45714" bIns="45714" anchor="b">
            <a:spAutoFit/>
          </a:bodyPr>
          <a:lstStyle>
            <a:lvl1pPr>
              <a:defRPr sz="11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Copyright © 2008 Pearson Education, Inc., publishing as Pearson Benjamin Cummings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04_06FatMolecule-U.jpeg" descr="04_06FatMolecule-U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0037" y="865187"/>
            <a:ext cx="8542338" cy="5127626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Fig. 4-6"/>
          <p:cNvSpPr txBox="1"/>
          <p:nvPr/>
        </p:nvSpPr>
        <p:spPr>
          <a:xfrm>
            <a:off x="152400" y="0"/>
            <a:ext cx="19812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marL="450850" indent="-450850">
              <a:lnSpc>
                <a:spcPct val="90000"/>
              </a:lnSpc>
              <a:defRPr sz="1200"/>
            </a:lvl1pPr>
          </a:lstStyle>
          <a:p>
            <a:r>
              <a:t>Fig. 4-6</a:t>
            </a:r>
          </a:p>
        </p:txBody>
      </p:sp>
      <p:sp>
        <p:nvSpPr>
          <p:cNvPr id="210" name="(a) Mammalian adipose cells"/>
          <p:cNvSpPr txBox="1"/>
          <p:nvPr/>
        </p:nvSpPr>
        <p:spPr>
          <a:xfrm>
            <a:off x="428625" y="5513387"/>
            <a:ext cx="3963988" cy="32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sz="2200" b="1"/>
            </a:lvl1pPr>
          </a:lstStyle>
          <a:p>
            <a:r>
              <a:t>(a) Mammalian adipose cells</a:t>
            </a:r>
          </a:p>
        </p:txBody>
      </p:sp>
      <p:sp>
        <p:nvSpPr>
          <p:cNvPr id="211" name="(b) A fat molecule"/>
          <p:cNvSpPr txBox="1"/>
          <p:nvPr/>
        </p:nvSpPr>
        <p:spPr>
          <a:xfrm>
            <a:off x="4867275" y="5513387"/>
            <a:ext cx="2589213" cy="32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sz="2200" b="1"/>
            </a:lvl1pPr>
          </a:lstStyle>
          <a:p>
            <a:r>
              <a:t>(b) A fat molecule</a:t>
            </a:r>
          </a:p>
        </p:txBody>
      </p:sp>
      <p:sp>
        <p:nvSpPr>
          <p:cNvPr id="212" name="Fat droplets (stained red)"/>
          <p:cNvSpPr txBox="1"/>
          <p:nvPr/>
        </p:nvSpPr>
        <p:spPr>
          <a:xfrm>
            <a:off x="330200" y="909637"/>
            <a:ext cx="3841750" cy="32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sz="2200" b="1"/>
            </a:lvl1pPr>
          </a:lstStyle>
          <a:p>
            <a:r>
              <a:t>Fat droplets (stained red)</a:t>
            </a:r>
          </a:p>
        </p:txBody>
      </p:sp>
      <p:sp>
        <p:nvSpPr>
          <p:cNvPr id="213" name="Line"/>
          <p:cNvSpPr/>
          <p:nvPr/>
        </p:nvSpPr>
        <p:spPr>
          <a:xfrm flipH="1" flipV="1">
            <a:off x="1944687" y="1190625"/>
            <a:ext cx="341313" cy="1262063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4" name="Line"/>
          <p:cNvSpPr/>
          <p:nvPr/>
        </p:nvSpPr>
        <p:spPr>
          <a:xfrm>
            <a:off x="1941512" y="1193800"/>
            <a:ext cx="949326" cy="646113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5" name="100 µm"/>
          <p:cNvSpPr txBox="1"/>
          <p:nvPr/>
        </p:nvSpPr>
        <p:spPr>
          <a:xfrm>
            <a:off x="3378200" y="5089525"/>
            <a:ext cx="1044575" cy="32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2200" b="1"/>
            </a:lvl1pPr>
          </a:lstStyle>
          <a:p>
            <a:r>
              <a:t>100 µm</a:t>
            </a:r>
          </a:p>
        </p:txBody>
      </p:sp>
      <p:sp>
        <p:nvSpPr>
          <p:cNvPr id="216" name="Line"/>
          <p:cNvSpPr/>
          <p:nvPr/>
        </p:nvSpPr>
        <p:spPr>
          <a:xfrm>
            <a:off x="3378200" y="5037137"/>
            <a:ext cx="1049338" cy="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7" name="Line"/>
          <p:cNvSpPr/>
          <p:nvPr/>
        </p:nvSpPr>
        <p:spPr>
          <a:xfrm>
            <a:off x="3378200" y="4948237"/>
            <a:ext cx="0" cy="187326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8" name="Line"/>
          <p:cNvSpPr/>
          <p:nvPr/>
        </p:nvSpPr>
        <p:spPr>
          <a:xfrm>
            <a:off x="4432300" y="4948237"/>
            <a:ext cx="0" cy="187326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Isomers"/>
          <p:cNvSpPr txBox="1">
            <a:spLocks noGrp="1"/>
          </p:cNvSpPr>
          <p:nvPr>
            <p:ph type="title"/>
          </p:nvPr>
        </p:nvSpPr>
        <p:spPr>
          <a:xfrm>
            <a:off x="228600" y="76200"/>
            <a:ext cx="8534400" cy="503238"/>
          </a:xfrm>
          <a:prstGeom prst="rect">
            <a:avLst/>
          </a:prstGeom>
        </p:spPr>
        <p:txBody>
          <a:bodyPr/>
          <a:lstStyle>
            <a:lvl1pPr>
              <a:defRPr i="1"/>
            </a:lvl1pPr>
          </a:lstStyle>
          <a:p>
            <a:r>
              <a:t>Isomers</a:t>
            </a:r>
          </a:p>
        </p:txBody>
      </p:sp>
      <p:sp>
        <p:nvSpPr>
          <p:cNvPr id="223" name="Isomers are compounds with the same molecular formula but different structures and properties:…"/>
          <p:cNvSpPr txBox="1">
            <a:spLocks noGrp="1"/>
          </p:cNvSpPr>
          <p:nvPr>
            <p:ph type="body" idx="1"/>
          </p:nvPr>
        </p:nvSpPr>
        <p:spPr>
          <a:xfrm>
            <a:off x="228600" y="1196975"/>
            <a:ext cx="8534400" cy="4854575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500"/>
              </a:spcBef>
              <a:defRPr sz="2800" b="1"/>
            </a:pPr>
            <a:r>
              <a:rPr dirty="0">
                <a:solidFill>
                  <a:srgbClr val="FF0000"/>
                </a:solidFill>
              </a:rPr>
              <a:t>Isomers</a:t>
            </a:r>
            <a:r>
              <a:rPr b="0" dirty="0">
                <a:solidFill>
                  <a:srgbClr val="FF0000"/>
                </a:solidFill>
              </a:rPr>
              <a:t> are compounds with the same molecular formula but different structures and properties:</a:t>
            </a:r>
          </a:p>
          <a:p>
            <a:pPr marL="914400" lvl="1" indent="-449262">
              <a:spcBef>
                <a:spcPts val="0"/>
              </a:spcBef>
              <a:buFont typeface="Times New Roman"/>
              <a:defRPr sz="2800" b="1"/>
            </a:pPr>
            <a:r>
              <a:rPr dirty="0">
                <a:solidFill>
                  <a:srgbClr val="FF0000"/>
                </a:solidFill>
              </a:rPr>
              <a:t>Structural isomers</a:t>
            </a:r>
            <a:r>
              <a:rPr b="0" dirty="0">
                <a:solidFill>
                  <a:srgbClr val="FF0000"/>
                </a:solidFill>
              </a:rPr>
              <a:t> have different covalent arrangements of their atoms</a:t>
            </a:r>
          </a:p>
          <a:p>
            <a:pPr marL="914400" lvl="1" indent="-449262">
              <a:spcBef>
                <a:spcPts val="0"/>
              </a:spcBef>
              <a:buFont typeface="Times New Roman"/>
              <a:defRPr sz="2800" b="1"/>
            </a:pPr>
            <a:r>
              <a:rPr dirty="0">
                <a:solidFill>
                  <a:srgbClr val="FF0000"/>
                </a:solidFill>
              </a:rPr>
              <a:t>Geometric isomers</a:t>
            </a:r>
            <a:r>
              <a:rPr b="0" dirty="0">
                <a:solidFill>
                  <a:srgbClr val="FF0000"/>
                </a:solidFill>
              </a:rPr>
              <a:t> have the same covalent arrangements but differ in spatial arrangements</a:t>
            </a:r>
          </a:p>
          <a:p>
            <a:pPr marL="914400" lvl="1" indent="-449262">
              <a:spcBef>
                <a:spcPts val="0"/>
              </a:spcBef>
              <a:buFont typeface="Times New Roman"/>
              <a:defRPr sz="2800" b="1"/>
            </a:pPr>
            <a:r>
              <a:rPr dirty="0">
                <a:solidFill>
                  <a:srgbClr val="FF0000"/>
                </a:solidFill>
              </a:rPr>
              <a:t>Enantiomers</a:t>
            </a:r>
            <a:r>
              <a:rPr b="0" dirty="0">
                <a:solidFill>
                  <a:srgbClr val="FF0000"/>
                </a:solidFill>
              </a:rPr>
              <a:t> are isomers that are mirror images of each other</a:t>
            </a:r>
          </a:p>
        </p:txBody>
      </p:sp>
      <p:grpSp>
        <p:nvGrpSpPr>
          <p:cNvPr id="230" name="Group"/>
          <p:cNvGrpSpPr/>
          <p:nvPr/>
        </p:nvGrpSpPr>
        <p:grpSpPr>
          <a:xfrm>
            <a:off x="4152899" y="6084887"/>
            <a:ext cx="1905002" cy="304801"/>
            <a:chOff x="0" y="0"/>
            <a:chExt cx="1905000" cy="304800"/>
          </a:xfrm>
        </p:grpSpPr>
        <p:sp>
          <p:nvSpPr>
            <p:cNvPr id="224" name="Rectangle"/>
            <p:cNvSpPr/>
            <p:nvPr/>
          </p:nvSpPr>
          <p:spPr>
            <a:xfrm>
              <a:off x="0" y="0"/>
              <a:ext cx="1905000" cy="304800"/>
            </a:xfrm>
            <a:prstGeom prst="rect">
              <a:avLst/>
            </a:prstGeom>
            <a:solidFill>
              <a:srgbClr val="3366FF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 b="1">
                  <a:effectLst>
                    <a:outerShdw blurRad="12700" dist="25400" dir="2700000" rotWithShape="0">
                      <a:srgbClr val="FFFFFF"/>
                    </a:outerShdw>
                  </a:effectLst>
                </a:defRPr>
              </a:pPr>
              <a:endParaRPr/>
            </a:p>
          </p:txBody>
        </p:sp>
        <p:sp>
          <p:nvSpPr>
            <p:cNvPr id="225" name="Shape"/>
            <p:cNvSpPr/>
            <p:nvPr/>
          </p:nvSpPr>
          <p:spPr>
            <a:xfrm>
              <a:off x="0" y="-1"/>
              <a:ext cx="19050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" y="21600"/>
                  </a:lnTo>
                  <a:lnTo>
                    <a:pt x="2138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C85FF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 b="1">
                  <a:effectLst>
                    <a:outerShdw blurRad="12700" dist="25400" dir="2700000" rotWithShape="0">
                      <a:srgbClr val="FFFFFF"/>
                    </a:outerShdw>
                  </a:effectLst>
                </a:defRPr>
              </a:pPr>
              <a:endParaRPr/>
            </a:p>
          </p:txBody>
        </p:sp>
        <p:sp>
          <p:nvSpPr>
            <p:cNvPr id="226" name="Shape"/>
            <p:cNvSpPr/>
            <p:nvPr/>
          </p:nvSpPr>
          <p:spPr>
            <a:xfrm>
              <a:off x="-1" y="0"/>
              <a:ext cx="1905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350"/>
                  </a:lnTo>
                  <a:lnTo>
                    <a:pt x="21600" y="2025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85A3FF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 b="1">
                  <a:effectLst>
                    <a:outerShdw blurRad="12700" dist="25400" dir="2700000" rotWithShape="0">
                      <a:srgbClr val="FFFFFF"/>
                    </a:outerShdw>
                  </a:effectLst>
                </a:defRPr>
              </a:pPr>
              <a:endParaRPr/>
            </a:p>
          </p:txBody>
        </p:sp>
        <p:sp>
          <p:nvSpPr>
            <p:cNvPr id="227" name="Shape"/>
            <p:cNvSpPr/>
            <p:nvPr/>
          </p:nvSpPr>
          <p:spPr>
            <a:xfrm>
              <a:off x="1885950" y="0"/>
              <a:ext cx="1905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350"/>
                  </a:lnTo>
                  <a:lnTo>
                    <a:pt x="0" y="2025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F3D99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 b="1">
                  <a:effectLst>
                    <a:outerShdw blurRad="12700" dist="25400" dir="2700000" rotWithShape="0">
                      <a:srgbClr val="FFFFFF"/>
                    </a:outerShdw>
                  </a:effectLst>
                </a:defRPr>
              </a:pPr>
              <a:endParaRPr/>
            </a:p>
          </p:txBody>
        </p:sp>
        <p:sp>
          <p:nvSpPr>
            <p:cNvPr id="228" name="Shape"/>
            <p:cNvSpPr/>
            <p:nvPr/>
          </p:nvSpPr>
          <p:spPr>
            <a:xfrm>
              <a:off x="0" y="285750"/>
              <a:ext cx="19050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384" y="0"/>
                  </a:lnTo>
                  <a:lnTo>
                    <a:pt x="216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2952CC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 b="1">
                  <a:effectLst>
                    <a:outerShdw blurRad="12700" dist="25400" dir="2700000" rotWithShape="0">
                      <a:srgbClr val="FFFFFF"/>
                    </a:outerShdw>
                  </a:effectLst>
                </a:defRPr>
              </a:pPr>
              <a:endParaRPr/>
            </a:p>
          </p:txBody>
        </p:sp>
        <p:sp>
          <p:nvSpPr>
            <p:cNvPr id="229" name="Animation: Isomers"/>
            <p:cNvSpPr txBox="1"/>
            <p:nvPr/>
          </p:nvSpPr>
          <p:spPr>
            <a:xfrm>
              <a:off x="70551" y="7988"/>
              <a:ext cx="1763898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400" b="1">
                  <a:effectLst>
                    <a:outerShdw blurRad="12700" dist="25400" dir="2700000" rotWithShape="0">
                      <a:srgbClr val="FFFFFF"/>
                    </a:outerShdw>
                  </a:effectLst>
                </a:defRPr>
              </a:lvl1pPr>
            </a:lstStyle>
            <a:p>
              <a:r>
                <a:t>Animation: Isomers</a:t>
              </a:r>
            </a:p>
          </p:txBody>
        </p:sp>
      </p:grpSp>
      <p:pic>
        <p:nvPicPr>
          <p:cNvPr id="231" name="playbutton.png" descr="playbutton.png">
            <a:hlinkClick r:id="rId2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00400" y="5988050"/>
            <a:ext cx="889000" cy="488950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Line"/>
          <p:cNvSpPr/>
          <p:nvPr/>
        </p:nvSpPr>
        <p:spPr>
          <a:xfrm>
            <a:off x="304800" y="990600"/>
            <a:ext cx="8534401" cy="0"/>
          </a:xfrm>
          <a:prstGeom prst="line">
            <a:avLst/>
          </a:prstGeom>
          <a:ln w="508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3" name="Line"/>
          <p:cNvSpPr/>
          <p:nvPr/>
        </p:nvSpPr>
        <p:spPr>
          <a:xfrm>
            <a:off x="304800" y="6553200"/>
            <a:ext cx="8534401" cy="0"/>
          </a:xfrm>
          <a:prstGeom prst="line">
            <a:avLst/>
          </a:prstGeom>
          <a:ln w="254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4" name="Copyright © 2008 Pearson Education, Inc., publishing as Pearson Benjamin Cummings"/>
          <p:cNvSpPr txBox="1"/>
          <p:nvPr/>
        </p:nvSpPr>
        <p:spPr>
          <a:xfrm>
            <a:off x="206375" y="6620106"/>
            <a:ext cx="5486400" cy="237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4" tIns="45714" rIns="45714" bIns="45714" anchor="b">
            <a:spAutoFit/>
          </a:bodyPr>
          <a:lstStyle>
            <a:lvl1pPr>
              <a:defRPr sz="11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Copyright © 2008 Pearson Education, Inc., publishing as Pearson Benjamin Cummings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04_07-OrganicIsomers-U.jpeg" descr="04_07-OrganicIsomers-U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70137" y="136525"/>
            <a:ext cx="4402138" cy="6584950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Fig. 4-7"/>
          <p:cNvSpPr txBox="1"/>
          <p:nvPr/>
        </p:nvSpPr>
        <p:spPr>
          <a:xfrm>
            <a:off x="152400" y="0"/>
            <a:ext cx="19812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marL="450850" indent="-450850">
              <a:lnSpc>
                <a:spcPct val="90000"/>
              </a:lnSpc>
              <a:defRPr sz="1200"/>
            </a:lvl1pPr>
          </a:lstStyle>
          <a:p>
            <a:r>
              <a:t>Fig. 4-7</a:t>
            </a:r>
          </a:p>
        </p:txBody>
      </p:sp>
      <p:sp>
        <p:nvSpPr>
          <p:cNvPr id="238" name="Pentane"/>
          <p:cNvSpPr txBox="1"/>
          <p:nvPr/>
        </p:nvSpPr>
        <p:spPr>
          <a:xfrm>
            <a:off x="3206750" y="1728787"/>
            <a:ext cx="596900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sz="1200" b="1"/>
            </a:lvl1pPr>
          </a:lstStyle>
          <a:p>
            <a:r>
              <a:t>Pentane</a:t>
            </a:r>
          </a:p>
        </p:txBody>
      </p:sp>
      <p:sp>
        <p:nvSpPr>
          <p:cNvPr id="239" name="(a) Structural isomers"/>
          <p:cNvSpPr txBox="1"/>
          <p:nvPr/>
        </p:nvSpPr>
        <p:spPr>
          <a:xfrm>
            <a:off x="2609850" y="2071687"/>
            <a:ext cx="1498600" cy="14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sz="1100" b="1"/>
            </a:lvl1pPr>
          </a:lstStyle>
          <a:p>
            <a:r>
              <a:t>(a) Structural isomers</a:t>
            </a:r>
          </a:p>
        </p:txBody>
      </p:sp>
      <p:sp>
        <p:nvSpPr>
          <p:cNvPr id="240" name="(b) Geometric isomers"/>
          <p:cNvSpPr txBox="1"/>
          <p:nvPr/>
        </p:nvSpPr>
        <p:spPr>
          <a:xfrm>
            <a:off x="2616200" y="3951287"/>
            <a:ext cx="1492250" cy="14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sz="1100" b="1"/>
            </a:lvl1pPr>
          </a:lstStyle>
          <a:p>
            <a:r>
              <a:t>(b) Geometric isomers</a:t>
            </a:r>
          </a:p>
        </p:txBody>
      </p:sp>
      <p:sp>
        <p:nvSpPr>
          <p:cNvPr id="241" name="2-methyl butane"/>
          <p:cNvSpPr txBox="1"/>
          <p:nvPr/>
        </p:nvSpPr>
        <p:spPr>
          <a:xfrm>
            <a:off x="5010150" y="1728787"/>
            <a:ext cx="1270000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sz="1200" b="1"/>
            </a:lvl1pPr>
          </a:lstStyle>
          <a:p>
            <a:r>
              <a:t>2-methyl butane</a:t>
            </a:r>
          </a:p>
        </p:txBody>
      </p:sp>
      <p:sp>
        <p:nvSpPr>
          <p:cNvPr id="242" name="cis isomer: The two Xs are…"/>
          <p:cNvSpPr txBox="1"/>
          <p:nvPr/>
        </p:nvSpPr>
        <p:spPr>
          <a:xfrm>
            <a:off x="2616200" y="3513137"/>
            <a:ext cx="1885950" cy="2854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sz="1100" b="1" i="1"/>
            </a:pPr>
            <a:r>
              <a:t>cis</a:t>
            </a:r>
            <a:r>
              <a:rPr i="0"/>
              <a:t> isomer: The two Xs are</a:t>
            </a:r>
          </a:p>
          <a:p>
            <a:pPr>
              <a:lnSpc>
                <a:spcPct val="90000"/>
              </a:lnSpc>
              <a:defRPr sz="1100" b="1"/>
            </a:pPr>
            <a:r>
              <a:t>on the same side.</a:t>
            </a:r>
          </a:p>
        </p:txBody>
      </p:sp>
      <p:sp>
        <p:nvSpPr>
          <p:cNvPr id="243" name="trans isomer: The two Xs are…"/>
          <p:cNvSpPr txBox="1"/>
          <p:nvPr/>
        </p:nvSpPr>
        <p:spPr>
          <a:xfrm>
            <a:off x="4673600" y="3513137"/>
            <a:ext cx="2120900" cy="2854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sz="1100" b="1" i="1"/>
            </a:pPr>
            <a:r>
              <a:t>trans</a:t>
            </a:r>
            <a:r>
              <a:rPr i="0"/>
              <a:t> isomer: The two Xs are</a:t>
            </a:r>
          </a:p>
          <a:p>
            <a:pPr>
              <a:lnSpc>
                <a:spcPct val="90000"/>
              </a:lnSpc>
              <a:defRPr sz="1100" b="1"/>
            </a:pPr>
            <a:r>
              <a:t>on opposite sides.</a:t>
            </a:r>
          </a:p>
        </p:txBody>
      </p:sp>
      <p:sp>
        <p:nvSpPr>
          <p:cNvPr id="244" name="(c) Enantiomers"/>
          <p:cNvSpPr txBox="1"/>
          <p:nvPr/>
        </p:nvSpPr>
        <p:spPr>
          <a:xfrm>
            <a:off x="2597149" y="6281737"/>
            <a:ext cx="1073152" cy="14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sz="1100" b="1"/>
            </a:lvl1pPr>
          </a:lstStyle>
          <a:p>
            <a:r>
              <a:t>(c) Enantiomers</a:t>
            </a:r>
          </a:p>
        </p:txBody>
      </p:sp>
      <p:sp>
        <p:nvSpPr>
          <p:cNvPr id="245" name="L isomer"/>
          <p:cNvSpPr txBox="1"/>
          <p:nvPr/>
        </p:nvSpPr>
        <p:spPr>
          <a:xfrm>
            <a:off x="3378200" y="6027737"/>
            <a:ext cx="692150" cy="14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sz="1100" b="1"/>
            </a:lvl1pPr>
          </a:lstStyle>
          <a:p>
            <a:r>
              <a:t>L isomer</a:t>
            </a:r>
          </a:p>
        </p:txBody>
      </p:sp>
      <p:sp>
        <p:nvSpPr>
          <p:cNvPr id="246" name="D isomer"/>
          <p:cNvSpPr txBox="1"/>
          <p:nvPr/>
        </p:nvSpPr>
        <p:spPr>
          <a:xfrm>
            <a:off x="5054600" y="6034087"/>
            <a:ext cx="692150" cy="14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sz="1100" b="1"/>
            </a:lvl1pPr>
          </a:lstStyle>
          <a:p>
            <a:r>
              <a:t>D isomer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Enantiomers are important in the pharmaceutical industry…"/>
          <p:cNvSpPr txBox="1">
            <a:spLocks noGrp="1"/>
          </p:cNvSpPr>
          <p:nvPr>
            <p:ph type="body" idx="1"/>
          </p:nvPr>
        </p:nvSpPr>
        <p:spPr>
          <a:xfrm>
            <a:off x="228600" y="1200150"/>
            <a:ext cx="8534400" cy="3981450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FF0000"/>
                </a:solidFill>
              </a:rPr>
              <a:t>Enantiomers are important in the pharmaceutical industry</a:t>
            </a:r>
          </a:p>
          <a:p>
            <a:r>
              <a:rPr dirty="0">
                <a:solidFill>
                  <a:srgbClr val="FF0000"/>
                </a:solidFill>
              </a:rPr>
              <a:t>Two enantiomers of a drug may have different effects</a:t>
            </a:r>
          </a:p>
          <a:p>
            <a:r>
              <a:rPr dirty="0">
                <a:solidFill>
                  <a:srgbClr val="FF0000"/>
                </a:solidFill>
              </a:rPr>
              <a:t>Differing effects of enantiomers demonstrate that organisms are sensitive to even subtle variations in molecules </a:t>
            </a:r>
          </a:p>
        </p:txBody>
      </p:sp>
      <p:grpSp>
        <p:nvGrpSpPr>
          <p:cNvPr id="281" name="Group"/>
          <p:cNvGrpSpPr/>
          <p:nvPr/>
        </p:nvGrpSpPr>
        <p:grpSpPr>
          <a:xfrm>
            <a:off x="4190999" y="6124574"/>
            <a:ext cx="1752602" cy="304802"/>
            <a:chOff x="0" y="0"/>
            <a:chExt cx="1752600" cy="304800"/>
          </a:xfrm>
        </p:grpSpPr>
        <p:sp>
          <p:nvSpPr>
            <p:cNvPr id="275" name="Rectangle"/>
            <p:cNvSpPr/>
            <p:nvPr/>
          </p:nvSpPr>
          <p:spPr>
            <a:xfrm>
              <a:off x="0" y="0"/>
              <a:ext cx="1752600" cy="304800"/>
            </a:xfrm>
            <a:prstGeom prst="rect">
              <a:avLst/>
            </a:prstGeom>
            <a:solidFill>
              <a:srgbClr val="3366FF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 b="1">
                  <a:solidFill>
                    <a:srgbClr val="FFFFFF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</a:defRPr>
              </a:pPr>
              <a:endParaRPr/>
            </a:p>
          </p:txBody>
        </p:sp>
        <p:sp>
          <p:nvSpPr>
            <p:cNvPr id="276" name="Shape"/>
            <p:cNvSpPr/>
            <p:nvPr/>
          </p:nvSpPr>
          <p:spPr>
            <a:xfrm>
              <a:off x="0" y="-1"/>
              <a:ext cx="17526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35" y="21600"/>
                  </a:lnTo>
                  <a:lnTo>
                    <a:pt x="2136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C85FF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 b="1">
                  <a:solidFill>
                    <a:srgbClr val="FFFFFF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</a:defRPr>
              </a:pPr>
              <a:endParaRPr/>
            </a:p>
          </p:txBody>
        </p:sp>
        <p:sp>
          <p:nvSpPr>
            <p:cNvPr id="277" name="Shape"/>
            <p:cNvSpPr/>
            <p:nvPr/>
          </p:nvSpPr>
          <p:spPr>
            <a:xfrm>
              <a:off x="-1" y="0"/>
              <a:ext cx="1905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350"/>
                  </a:lnTo>
                  <a:lnTo>
                    <a:pt x="21600" y="2025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85A3FF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 b="1">
                  <a:solidFill>
                    <a:srgbClr val="FFFFFF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</a:defRPr>
              </a:pPr>
              <a:endParaRPr/>
            </a:p>
          </p:txBody>
        </p:sp>
        <p:sp>
          <p:nvSpPr>
            <p:cNvPr id="278" name="Shape"/>
            <p:cNvSpPr/>
            <p:nvPr/>
          </p:nvSpPr>
          <p:spPr>
            <a:xfrm>
              <a:off x="1733550" y="0"/>
              <a:ext cx="1905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350"/>
                  </a:lnTo>
                  <a:lnTo>
                    <a:pt x="0" y="2025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F3D99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 b="1">
                  <a:solidFill>
                    <a:srgbClr val="FFFFFF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</a:defRPr>
              </a:pPr>
              <a:endParaRPr/>
            </a:p>
          </p:txBody>
        </p:sp>
        <p:sp>
          <p:nvSpPr>
            <p:cNvPr id="279" name="Shape"/>
            <p:cNvSpPr/>
            <p:nvPr/>
          </p:nvSpPr>
          <p:spPr>
            <a:xfrm>
              <a:off x="0" y="285750"/>
              <a:ext cx="17526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365" y="0"/>
                  </a:lnTo>
                  <a:lnTo>
                    <a:pt x="235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2952CC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 b="1">
                  <a:solidFill>
                    <a:srgbClr val="FFFFFF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</a:defRPr>
              </a:pPr>
              <a:endParaRPr/>
            </a:p>
          </p:txBody>
        </p:sp>
        <p:sp>
          <p:nvSpPr>
            <p:cNvPr id="280" name="Animation: L-Dopa"/>
            <p:cNvSpPr txBox="1"/>
            <p:nvPr/>
          </p:nvSpPr>
          <p:spPr>
            <a:xfrm>
              <a:off x="29165" y="7988"/>
              <a:ext cx="1694270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400" b="1">
                  <a:effectLst>
                    <a:outerShdw blurRad="12700" dist="25400" dir="2700000" rotWithShape="0">
                      <a:srgbClr val="FFFFFF"/>
                    </a:outerShdw>
                  </a:effectLst>
                </a:defRPr>
              </a:lvl1pPr>
            </a:lstStyle>
            <a:p>
              <a:r>
                <a:t>Animation: L-Dopa</a:t>
              </a:r>
            </a:p>
          </p:txBody>
        </p:sp>
      </p:grpSp>
      <p:pic>
        <p:nvPicPr>
          <p:cNvPr id="282" name="playbutton.png" descr="playbutton.png">
            <a:hlinkClick r:id="rId2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25800" y="6019800"/>
            <a:ext cx="889000" cy="488950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Line"/>
          <p:cNvSpPr/>
          <p:nvPr/>
        </p:nvSpPr>
        <p:spPr>
          <a:xfrm>
            <a:off x="304800" y="990600"/>
            <a:ext cx="8534401" cy="0"/>
          </a:xfrm>
          <a:prstGeom prst="line">
            <a:avLst/>
          </a:prstGeom>
          <a:ln w="508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4" name="Line"/>
          <p:cNvSpPr/>
          <p:nvPr/>
        </p:nvSpPr>
        <p:spPr>
          <a:xfrm>
            <a:off x="304800" y="6553200"/>
            <a:ext cx="8534401" cy="0"/>
          </a:xfrm>
          <a:prstGeom prst="line">
            <a:avLst/>
          </a:prstGeom>
          <a:ln w="254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5" name="Copyright © 2008 Pearson Education, Inc., publishing as Pearson Benjamin Cummings"/>
          <p:cNvSpPr txBox="1"/>
          <p:nvPr/>
        </p:nvSpPr>
        <p:spPr>
          <a:xfrm>
            <a:off x="206375" y="6620106"/>
            <a:ext cx="5486400" cy="237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4" tIns="45714" rIns="45714" bIns="45714" anchor="b">
            <a:spAutoFit/>
          </a:bodyPr>
          <a:lstStyle>
            <a:lvl1pPr>
              <a:defRPr sz="11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Copyright © 2008 Pearson Education, Inc., publishing as Pearson Benjamin Cummings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04_08PharmaEnantiomers-U.jpeg" descr="04_08PharmaEnantiomers-U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6862" y="998537"/>
            <a:ext cx="8548688" cy="4859338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Fig. 4-8"/>
          <p:cNvSpPr txBox="1"/>
          <p:nvPr/>
        </p:nvSpPr>
        <p:spPr>
          <a:xfrm>
            <a:off x="152400" y="0"/>
            <a:ext cx="19812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marL="450850" indent="-450850">
              <a:lnSpc>
                <a:spcPct val="90000"/>
              </a:lnSpc>
              <a:defRPr sz="1200"/>
            </a:lvl1pPr>
          </a:lstStyle>
          <a:p>
            <a:r>
              <a:t>Fig. 4-8</a:t>
            </a:r>
          </a:p>
        </p:txBody>
      </p:sp>
      <p:sp>
        <p:nvSpPr>
          <p:cNvPr id="289" name="Drug"/>
          <p:cNvSpPr txBox="1"/>
          <p:nvPr/>
        </p:nvSpPr>
        <p:spPr>
          <a:xfrm>
            <a:off x="412750" y="1392237"/>
            <a:ext cx="1431925" cy="32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2200" b="1"/>
            </a:lvl1pPr>
          </a:lstStyle>
          <a:p>
            <a:r>
              <a:t>Drug</a:t>
            </a:r>
          </a:p>
        </p:txBody>
      </p:sp>
      <p:sp>
        <p:nvSpPr>
          <p:cNvPr id="290" name="Ibuprofen"/>
          <p:cNvSpPr txBox="1"/>
          <p:nvPr/>
        </p:nvSpPr>
        <p:spPr>
          <a:xfrm>
            <a:off x="460375" y="2782887"/>
            <a:ext cx="1431925" cy="32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2200" b="1"/>
            </a:lvl1pPr>
          </a:lstStyle>
          <a:p>
            <a:r>
              <a:t>Ibuprofen</a:t>
            </a:r>
          </a:p>
        </p:txBody>
      </p:sp>
      <p:sp>
        <p:nvSpPr>
          <p:cNvPr id="291" name="Albuterol"/>
          <p:cNvSpPr txBox="1"/>
          <p:nvPr/>
        </p:nvSpPr>
        <p:spPr>
          <a:xfrm>
            <a:off x="431800" y="4641850"/>
            <a:ext cx="1431925" cy="32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2200" b="1"/>
            </a:lvl1pPr>
          </a:lstStyle>
          <a:p>
            <a:r>
              <a:t>Albuterol</a:t>
            </a:r>
          </a:p>
        </p:txBody>
      </p:sp>
      <p:sp>
        <p:nvSpPr>
          <p:cNvPr id="292" name="Condition"/>
          <p:cNvSpPr txBox="1"/>
          <p:nvPr/>
        </p:nvSpPr>
        <p:spPr>
          <a:xfrm>
            <a:off x="2190750" y="1392237"/>
            <a:ext cx="1431925" cy="32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2200" b="1"/>
            </a:lvl1pPr>
          </a:lstStyle>
          <a:p>
            <a:r>
              <a:t>Condition</a:t>
            </a:r>
          </a:p>
        </p:txBody>
      </p:sp>
      <p:sp>
        <p:nvSpPr>
          <p:cNvPr id="293" name="Pain;…"/>
          <p:cNvSpPr txBox="1"/>
          <p:nvPr/>
        </p:nvSpPr>
        <p:spPr>
          <a:xfrm>
            <a:off x="2006600" y="2668587"/>
            <a:ext cx="1887538" cy="6191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defRPr sz="2200" b="1"/>
            </a:pPr>
            <a:r>
              <a:t>Pain;</a:t>
            </a:r>
          </a:p>
          <a:p>
            <a:pPr algn="ctr">
              <a:lnSpc>
                <a:spcPct val="90000"/>
              </a:lnSpc>
              <a:defRPr sz="2200" b="1"/>
            </a:pPr>
            <a:r>
              <a:t>inflammation</a:t>
            </a:r>
          </a:p>
        </p:txBody>
      </p:sp>
      <p:sp>
        <p:nvSpPr>
          <p:cNvPr id="294" name="Asthma"/>
          <p:cNvSpPr txBox="1"/>
          <p:nvPr/>
        </p:nvSpPr>
        <p:spPr>
          <a:xfrm>
            <a:off x="2238375" y="4643437"/>
            <a:ext cx="1431925" cy="32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2200" b="1"/>
            </a:lvl1pPr>
          </a:lstStyle>
          <a:p>
            <a:r>
              <a:t>Asthma</a:t>
            </a:r>
          </a:p>
        </p:txBody>
      </p:sp>
      <p:sp>
        <p:nvSpPr>
          <p:cNvPr id="295" name="Effective…"/>
          <p:cNvSpPr txBox="1"/>
          <p:nvPr/>
        </p:nvSpPr>
        <p:spPr>
          <a:xfrm>
            <a:off x="4189412" y="1241425"/>
            <a:ext cx="1887538" cy="619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defRPr sz="2200" b="1"/>
            </a:pPr>
            <a:r>
              <a:t>Effective</a:t>
            </a:r>
          </a:p>
          <a:p>
            <a:pPr algn="ctr">
              <a:lnSpc>
                <a:spcPct val="90000"/>
              </a:lnSpc>
              <a:defRPr sz="2200" b="1"/>
            </a:pPr>
            <a:r>
              <a:t>Enantiomer</a:t>
            </a:r>
          </a:p>
        </p:txBody>
      </p:sp>
      <p:sp>
        <p:nvSpPr>
          <p:cNvPr id="296" name="S-Ibuprofen"/>
          <p:cNvSpPr txBox="1"/>
          <p:nvPr/>
        </p:nvSpPr>
        <p:spPr>
          <a:xfrm>
            <a:off x="4284662" y="3417887"/>
            <a:ext cx="1668463" cy="32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defRPr sz="2200" b="1" i="1"/>
            </a:pPr>
            <a:r>
              <a:t>S</a:t>
            </a:r>
            <a:r>
              <a:rPr i="0"/>
              <a:t>-Ibuprofen</a:t>
            </a:r>
          </a:p>
        </p:txBody>
      </p:sp>
      <p:sp>
        <p:nvSpPr>
          <p:cNvPr id="297" name="R-Albuterol"/>
          <p:cNvSpPr txBox="1"/>
          <p:nvPr/>
        </p:nvSpPr>
        <p:spPr>
          <a:xfrm>
            <a:off x="4284662" y="5238750"/>
            <a:ext cx="1668463" cy="32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defRPr sz="2200" b="1" i="1"/>
            </a:pPr>
            <a:r>
              <a:t>R</a:t>
            </a:r>
            <a:r>
              <a:rPr i="0"/>
              <a:t>-Albuterol</a:t>
            </a:r>
          </a:p>
        </p:txBody>
      </p:sp>
      <p:sp>
        <p:nvSpPr>
          <p:cNvPr id="298" name="R-Ibuprofen"/>
          <p:cNvSpPr txBox="1"/>
          <p:nvPr/>
        </p:nvSpPr>
        <p:spPr>
          <a:xfrm>
            <a:off x="6762750" y="3417887"/>
            <a:ext cx="1668463" cy="32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defRPr sz="2200" b="1" i="1"/>
            </a:pPr>
            <a:r>
              <a:t>R</a:t>
            </a:r>
            <a:r>
              <a:rPr i="0"/>
              <a:t>-Ibuprofen</a:t>
            </a:r>
          </a:p>
        </p:txBody>
      </p:sp>
      <p:sp>
        <p:nvSpPr>
          <p:cNvPr id="299" name="S-Albuterol"/>
          <p:cNvSpPr txBox="1"/>
          <p:nvPr/>
        </p:nvSpPr>
        <p:spPr>
          <a:xfrm>
            <a:off x="6800850" y="5238750"/>
            <a:ext cx="1668463" cy="32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defRPr sz="2200" b="1" i="1"/>
            </a:pPr>
            <a:r>
              <a:t>S</a:t>
            </a:r>
            <a:r>
              <a:rPr i="0"/>
              <a:t>-Albuterol</a:t>
            </a:r>
          </a:p>
        </p:txBody>
      </p:sp>
      <p:sp>
        <p:nvSpPr>
          <p:cNvPr id="300" name="Ineffective…"/>
          <p:cNvSpPr txBox="1"/>
          <p:nvPr/>
        </p:nvSpPr>
        <p:spPr>
          <a:xfrm>
            <a:off x="6640512" y="1241425"/>
            <a:ext cx="1887538" cy="619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defRPr sz="2200" b="1"/>
            </a:pPr>
            <a:r>
              <a:t>Ineffective</a:t>
            </a:r>
          </a:p>
          <a:p>
            <a:pPr algn="ctr">
              <a:lnSpc>
                <a:spcPct val="90000"/>
              </a:lnSpc>
              <a:defRPr sz="2200" b="1"/>
            </a:pPr>
            <a:r>
              <a:t>Enantiomer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erview: Carbon: The Backbone of Life"/>
          <p:cNvSpPr txBox="1">
            <a:spLocks noGrp="1"/>
          </p:cNvSpPr>
          <p:nvPr>
            <p:ph type="title"/>
          </p:nvPr>
        </p:nvSpPr>
        <p:spPr>
          <a:xfrm>
            <a:off x="152400" y="76200"/>
            <a:ext cx="8534400" cy="503238"/>
          </a:xfrm>
          <a:prstGeom prst="rect">
            <a:avLst/>
          </a:prstGeom>
        </p:spPr>
        <p:txBody>
          <a:bodyPr/>
          <a:lstStyle/>
          <a:p>
            <a:r>
              <a:t>Overview: Carbon: The Backbone of Life</a:t>
            </a:r>
          </a:p>
        </p:txBody>
      </p:sp>
      <p:sp>
        <p:nvSpPr>
          <p:cNvPr id="42" name="Although cells are 70–95% water, the rest consists mostly of carbon-based compounds…"/>
          <p:cNvSpPr txBox="1">
            <a:spLocks noGrp="1"/>
          </p:cNvSpPr>
          <p:nvPr>
            <p:ph type="body" idx="1"/>
          </p:nvPr>
        </p:nvSpPr>
        <p:spPr>
          <a:xfrm>
            <a:off x="228600" y="1200150"/>
            <a:ext cx="8534400" cy="3981450"/>
          </a:xfrm>
          <a:prstGeom prst="rect">
            <a:avLst/>
          </a:prstGeom>
        </p:spPr>
        <p:txBody>
          <a:bodyPr/>
          <a:lstStyle/>
          <a:p>
            <a:pPr>
              <a:buFont typeface="Times"/>
            </a:pPr>
            <a:r>
              <a:t>Although cells are 70–95% water, the rest consists mostly of carbon-based compounds</a:t>
            </a:r>
          </a:p>
          <a:p>
            <a:pPr>
              <a:buFont typeface="Times"/>
            </a:pPr>
            <a:r>
              <a:t>Carbon is unparalleled in its ability to form large, complex, and diverse molecules</a:t>
            </a:r>
          </a:p>
          <a:p>
            <a:pPr>
              <a:buFont typeface="Times"/>
            </a:pPr>
            <a:r>
              <a:t>Proteins, DNA, carbohydrates, and other molecules that distinguish living matter are all composed of carbon compounds</a:t>
            </a:r>
          </a:p>
        </p:txBody>
      </p:sp>
      <p:sp>
        <p:nvSpPr>
          <p:cNvPr id="43" name="Line"/>
          <p:cNvSpPr/>
          <p:nvPr/>
        </p:nvSpPr>
        <p:spPr>
          <a:xfrm>
            <a:off x="304800" y="990600"/>
            <a:ext cx="8534401" cy="0"/>
          </a:xfrm>
          <a:prstGeom prst="line">
            <a:avLst/>
          </a:prstGeom>
          <a:ln w="508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4" name="Line"/>
          <p:cNvSpPr/>
          <p:nvPr/>
        </p:nvSpPr>
        <p:spPr>
          <a:xfrm>
            <a:off x="304800" y="6553200"/>
            <a:ext cx="8534401" cy="0"/>
          </a:xfrm>
          <a:prstGeom prst="line">
            <a:avLst/>
          </a:prstGeom>
          <a:ln w="254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5" name="Copyright © 2008 Pearson Education, Inc., publishing as Pearson Benjamin Cummings"/>
          <p:cNvSpPr txBox="1"/>
          <p:nvPr/>
        </p:nvSpPr>
        <p:spPr>
          <a:xfrm>
            <a:off x="206375" y="6620106"/>
            <a:ext cx="5486400" cy="237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4" tIns="45714" rIns="45714" bIns="45714" anchor="b">
            <a:spAutoFit/>
          </a:bodyPr>
          <a:lstStyle>
            <a:lvl1pPr>
              <a:defRPr sz="11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Copyright © 2008 Pearson Education, Inc., publishing as Pearson Benjamin Cummings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Concept 4.3: A small number of chemical groups are key to the functioning of biological molecules"/>
          <p:cNvSpPr txBox="1">
            <a:spLocks noGrp="1"/>
          </p:cNvSpPr>
          <p:nvPr>
            <p:ph type="title"/>
          </p:nvPr>
        </p:nvSpPr>
        <p:spPr>
          <a:xfrm>
            <a:off x="76200" y="76200"/>
            <a:ext cx="8534400" cy="914400"/>
          </a:xfrm>
          <a:prstGeom prst="rect">
            <a:avLst/>
          </a:prstGeom>
        </p:spPr>
        <p:txBody>
          <a:bodyPr/>
          <a:lstStyle/>
          <a:p>
            <a:r>
              <a:t>Concept 4.3: A small number of chemical groups are key to the functioning of biological molecules</a:t>
            </a:r>
          </a:p>
        </p:txBody>
      </p:sp>
      <p:sp>
        <p:nvSpPr>
          <p:cNvPr id="305" name="Distinctive properties of organic molecules depend not only on the carbon skeleton but also on the molecular components attached to it…"/>
          <p:cNvSpPr txBox="1">
            <a:spLocks noGrp="1"/>
          </p:cNvSpPr>
          <p:nvPr>
            <p:ph type="body" idx="1"/>
          </p:nvPr>
        </p:nvSpPr>
        <p:spPr>
          <a:xfrm>
            <a:off x="228600" y="1193800"/>
            <a:ext cx="8229600" cy="3225800"/>
          </a:xfrm>
          <a:prstGeom prst="rect">
            <a:avLst/>
          </a:prstGeom>
        </p:spPr>
        <p:txBody>
          <a:bodyPr/>
          <a:lstStyle/>
          <a:p>
            <a:r>
              <a:t>Distinctive properties of organic molecules depend not only on the carbon skeleton but also on the molecular components attached to it</a:t>
            </a:r>
          </a:p>
          <a:p>
            <a:r>
              <a:t>A number of characteristic groups are often attached to skeletons of organic molecules</a:t>
            </a:r>
          </a:p>
        </p:txBody>
      </p:sp>
      <p:sp>
        <p:nvSpPr>
          <p:cNvPr id="306" name="Line"/>
          <p:cNvSpPr/>
          <p:nvPr/>
        </p:nvSpPr>
        <p:spPr>
          <a:xfrm>
            <a:off x="304800" y="990600"/>
            <a:ext cx="8534401" cy="0"/>
          </a:xfrm>
          <a:prstGeom prst="line">
            <a:avLst/>
          </a:prstGeom>
          <a:ln w="508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7" name="Line"/>
          <p:cNvSpPr/>
          <p:nvPr/>
        </p:nvSpPr>
        <p:spPr>
          <a:xfrm>
            <a:off x="304800" y="6553200"/>
            <a:ext cx="8534401" cy="0"/>
          </a:xfrm>
          <a:prstGeom prst="line">
            <a:avLst/>
          </a:prstGeom>
          <a:ln w="254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8" name="Copyright © 2008 Pearson Education, Inc., publishing as Pearson Benjamin Cummings"/>
          <p:cNvSpPr txBox="1"/>
          <p:nvPr/>
        </p:nvSpPr>
        <p:spPr>
          <a:xfrm>
            <a:off x="206375" y="6620106"/>
            <a:ext cx="5486400" cy="237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4" tIns="45714" rIns="45714" bIns="45714" anchor="b">
            <a:spAutoFit/>
          </a:bodyPr>
          <a:lstStyle>
            <a:lvl1pPr>
              <a:defRPr sz="11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Copyright © 2008 Pearson Education, Inc., publishing as Pearson Benjamin Cummings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he Chemical Groups Most Important in the Processes of Life"/>
          <p:cNvSpPr txBox="1">
            <a:spLocks noGrp="1"/>
          </p:cNvSpPr>
          <p:nvPr>
            <p:ph type="title"/>
          </p:nvPr>
        </p:nvSpPr>
        <p:spPr>
          <a:xfrm>
            <a:off x="228600" y="76200"/>
            <a:ext cx="8534400" cy="914400"/>
          </a:xfrm>
          <a:prstGeom prst="rect">
            <a:avLst/>
          </a:prstGeom>
        </p:spPr>
        <p:txBody>
          <a:bodyPr/>
          <a:lstStyle/>
          <a:p>
            <a:r>
              <a:t>The Chemical Groups Most Important in the Processes of Life</a:t>
            </a:r>
          </a:p>
        </p:txBody>
      </p:sp>
      <p:sp>
        <p:nvSpPr>
          <p:cNvPr id="311" name="Functional groups are the components of organic molecules that are most commonly involved in chemical reactions…"/>
          <p:cNvSpPr txBox="1">
            <a:spLocks noGrp="1"/>
          </p:cNvSpPr>
          <p:nvPr>
            <p:ph type="body" idx="1"/>
          </p:nvPr>
        </p:nvSpPr>
        <p:spPr>
          <a:xfrm>
            <a:off x="228600" y="1212850"/>
            <a:ext cx="8534400" cy="3981450"/>
          </a:xfrm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rPr dirty="0">
                <a:solidFill>
                  <a:srgbClr val="FF0000"/>
                </a:solidFill>
              </a:rPr>
              <a:t>Functional groups</a:t>
            </a:r>
            <a:r>
              <a:rPr b="0" dirty="0">
                <a:solidFill>
                  <a:srgbClr val="FF0000"/>
                </a:solidFill>
              </a:rPr>
              <a:t> are the components of organic molecules that are most commonly involved in chemical reactions</a:t>
            </a:r>
          </a:p>
          <a:p>
            <a:r>
              <a:rPr dirty="0">
                <a:solidFill>
                  <a:srgbClr val="FF0000"/>
                </a:solidFill>
              </a:rPr>
              <a:t>The number and arrangement of functional groups give each molecule its unique properties </a:t>
            </a:r>
          </a:p>
        </p:txBody>
      </p:sp>
      <p:sp>
        <p:nvSpPr>
          <p:cNvPr id="312" name="Line"/>
          <p:cNvSpPr/>
          <p:nvPr/>
        </p:nvSpPr>
        <p:spPr>
          <a:xfrm>
            <a:off x="304800" y="990600"/>
            <a:ext cx="8534401" cy="0"/>
          </a:xfrm>
          <a:prstGeom prst="line">
            <a:avLst/>
          </a:prstGeom>
          <a:ln w="508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3" name="Line"/>
          <p:cNvSpPr/>
          <p:nvPr/>
        </p:nvSpPr>
        <p:spPr>
          <a:xfrm>
            <a:off x="304800" y="6553200"/>
            <a:ext cx="8534401" cy="0"/>
          </a:xfrm>
          <a:prstGeom prst="line">
            <a:avLst/>
          </a:prstGeom>
          <a:ln w="254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4" name="Copyright © 2008 Pearson Education, Inc., publishing as Pearson Benjamin Cummings"/>
          <p:cNvSpPr txBox="1"/>
          <p:nvPr/>
        </p:nvSpPr>
        <p:spPr>
          <a:xfrm>
            <a:off x="206375" y="6620106"/>
            <a:ext cx="5486400" cy="237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4" tIns="45714" rIns="45714" bIns="45714" anchor="b">
            <a:spAutoFit/>
          </a:bodyPr>
          <a:lstStyle>
            <a:lvl1pPr>
              <a:defRPr sz="11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Copyright © 2008 Pearson Education, Inc., publishing as Pearson Benjamin Cummings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04_09SexHormones-U.jpeg" descr="04_09SexHormones-U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6862" y="1531937"/>
            <a:ext cx="8548688" cy="3792538"/>
          </a:xfrm>
          <a:prstGeom prst="rect">
            <a:avLst/>
          </a:prstGeom>
          <a:ln w="12700">
            <a:miter lim="400000"/>
          </a:ln>
        </p:spPr>
      </p:pic>
      <p:sp>
        <p:nvSpPr>
          <p:cNvPr id="317" name="Fig. 4-9"/>
          <p:cNvSpPr txBox="1"/>
          <p:nvPr/>
        </p:nvSpPr>
        <p:spPr>
          <a:xfrm>
            <a:off x="152400" y="0"/>
            <a:ext cx="19812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marL="450850" indent="-450850">
              <a:lnSpc>
                <a:spcPct val="90000"/>
              </a:lnSpc>
              <a:defRPr sz="1200"/>
            </a:lvl1pPr>
          </a:lstStyle>
          <a:p>
            <a:r>
              <a:t>Fig. 4-9</a:t>
            </a:r>
          </a:p>
        </p:txBody>
      </p:sp>
      <p:sp>
        <p:nvSpPr>
          <p:cNvPr id="318" name="Estradiol"/>
          <p:cNvSpPr txBox="1"/>
          <p:nvPr/>
        </p:nvSpPr>
        <p:spPr>
          <a:xfrm>
            <a:off x="2243137" y="1749425"/>
            <a:ext cx="1300163" cy="296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sz="2100" b="1"/>
            </a:lvl1pPr>
          </a:lstStyle>
          <a:p>
            <a:r>
              <a:t>Estradiol</a:t>
            </a:r>
          </a:p>
        </p:txBody>
      </p:sp>
      <p:sp>
        <p:nvSpPr>
          <p:cNvPr id="319" name="Testosterone"/>
          <p:cNvSpPr txBox="1"/>
          <p:nvPr/>
        </p:nvSpPr>
        <p:spPr>
          <a:xfrm>
            <a:off x="5661025" y="2319337"/>
            <a:ext cx="1755775" cy="296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sz="2100" b="1"/>
            </a:lvl1pPr>
          </a:lstStyle>
          <a:p>
            <a:r>
              <a:t>Testosterone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The seven functional groups that are most important in the chemistry of life:…"/>
          <p:cNvSpPr txBox="1">
            <a:spLocks noGrp="1"/>
          </p:cNvSpPr>
          <p:nvPr>
            <p:ph type="body" idx="1"/>
          </p:nvPr>
        </p:nvSpPr>
        <p:spPr>
          <a:xfrm>
            <a:off x="228600" y="1196975"/>
            <a:ext cx="8534400" cy="5221288"/>
          </a:xfrm>
          <a:prstGeom prst="rect">
            <a:avLst/>
          </a:prstGeom>
        </p:spPr>
        <p:txBody>
          <a:bodyPr/>
          <a:lstStyle/>
          <a:p>
            <a:r>
              <a:t>The seven functional groups that are most important in the chemistry of life:</a:t>
            </a:r>
          </a:p>
          <a:p>
            <a:pPr marL="914400" lvl="1" indent="-449262">
              <a:spcBef>
                <a:spcPts val="600"/>
              </a:spcBef>
              <a:buFont typeface="Times New Roman"/>
              <a:defRPr sz="2800"/>
            </a:pPr>
            <a:r>
              <a:t>Hydroxyl group</a:t>
            </a:r>
          </a:p>
          <a:p>
            <a:pPr marL="914400" lvl="1" indent="-449262">
              <a:spcBef>
                <a:spcPts val="600"/>
              </a:spcBef>
              <a:buFont typeface="Times New Roman"/>
              <a:defRPr sz="2800"/>
            </a:pPr>
            <a:r>
              <a:t>Carbonyl group</a:t>
            </a:r>
          </a:p>
          <a:p>
            <a:pPr marL="914400" lvl="1" indent="-449262">
              <a:spcBef>
                <a:spcPts val="600"/>
              </a:spcBef>
              <a:buFont typeface="Times New Roman"/>
              <a:defRPr sz="2800"/>
            </a:pPr>
            <a:r>
              <a:t>Carboxyl group</a:t>
            </a:r>
          </a:p>
          <a:p>
            <a:pPr marL="914400" lvl="1" indent="-449262">
              <a:spcBef>
                <a:spcPts val="600"/>
              </a:spcBef>
              <a:buFont typeface="Times New Roman"/>
              <a:defRPr sz="2800"/>
            </a:pPr>
            <a:r>
              <a:t>Amino group</a:t>
            </a:r>
          </a:p>
          <a:p>
            <a:pPr marL="914400" lvl="1" indent="-449262">
              <a:spcBef>
                <a:spcPts val="600"/>
              </a:spcBef>
              <a:buFont typeface="Times New Roman"/>
              <a:defRPr sz="2800"/>
            </a:pPr>
            <a:r>
              <a:t>Sulfhydryl group</a:t>
            </a:r>
          </a:p>
          <a:p>
            <a:pPr marL="914400" lvl="1" indent="-449262">
              <a:spcBef>
                <a:spcPts val="600"/>
              </a:spcBef>
              <a:buFont typeface="Times New Roman"/>
              <a:defRPr sz="2800"/>
            </a:pPr>
            <a:r>
              <a:t>Phosphate group</a:t>
            </a:r>
          </a:p>
          <a:p>
            <a:pPr marL="914400" lvl="1" indent="-449262">
              <a:spcBef>
                <a:spcPts val="600"/>
              </a:spcBef>
              <a:buFont typeface="Times New Roman"/>
              <a:defRPr sz="2800"/>
            </a:pPr>
            <a:r>
              <a:t>Methyl group</a:t>
            </a:r>
          </a:p>
        </p:txBody>
      </p:sp>
      <p:sp>
        <p:nvSpPr>
          <p:cNvPr id="324" name="Line"/>
          <p:cNvSpPr/>
          <p:nvPr/>
        </p:nvSpPr>
        <p:spPr>
          <a:xfrm>
            <a:off x="304800" y="990600"/>
            <a:ext cx="8534401" cy="0"/>
          </a:xfrm>
          <a:prstGeom prst="line">
            <a:avLst/>
          </a:prstGeom>
          <a:ln w="508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5" name="Line"/>
          <p:cNvSpPr/>
          <p:nvPr/>
        </p:nvSpPr>
        <p:spPr>
          <a:xfrm>
            <a:off x="304800" y="6553200"/>
            <a:ext cx="8534401" cy="0"/>
          </a:xfrm>
          <a:prstGeom prst="line">
            <a:avLst/>
          </a:prstGeom>
          <a:ln w="254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6" name="Copyright © 2008 Pearson Education, Inc., publishing as Pearson Benjamin Cummings"/>
          <p:cNvSpPr txBox="1"/>
          <p:nvPr/>
        </p:nvSpPr>
        <p:spPr>
          <a:xfrm>
            <a:off x="206375" y="6620106"/>
            <a:ext cx="5486400" cy="237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4" tIns="45714" rIns="45714" bIns="45714" anchor="b">
            <a:spAutoFit/>
          </a:bodyPr>
          <a:lstStyle>
            <a:lvl1pPr>
              <a:defRPr sz="11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Copyright © 2008 Pearson Education, Inc., publishing as Pearson Benjamin Cummings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WITH FUNCTIONAL GROUPS!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12850"/>
            <a:ext cx="8534400" cy="483960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It is useful to be familiar with the functional groups as they so often appear in biological molecules. Rather than memorize them, let’s have them readily available for reference. </a:t>
            </a:r>
          </a:p>
          <a:p>
            <a:r>
              <a:rPr lang="en-US" dirty="0" smtClean="0"/>
              <a:t>Each of you will do TWO mini posters of two different functional groups. On the page will be NEAT and CLEAR facts. I will hang the top 7 in the room for us to refer to all year.. </a:t>
            </a:r>
          </a:p>
          <a:p>
            <a:r>
              <a:rPr lang="en-US" dirty="0" smtClean="0"/>
              <a:t>On each poster will be the following……</a:t>
            </a:r>
          </a:p>
          <a:p>
            <a:pPr lvl="1"/>
            <a:r>
              <a:rPr lang="en-US" dirty="0" smtClean="0"/>
              <a:t>The group name</a:t>
            </a:r>
          </a:p>
          <a:p>
            <a:pPr lvl="1"/>
            <a:r>
              <a:rPr lang="en-US" dirty="0" smtClean="0"/>
              <a:t>Large sketch of structural formula</a:t>
            </a:r>
          </a:p>
          <a:p>
            <a:pPr lvl="1"/>
            <a:r>
              <a:rPr lang="en-US" dirty="0" smtClean="0"/>
              <a:t>Simplified functional properties (see me if unsure)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530723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04_10-aChemicalGroups-U.jpeg" descr="04_10-aChemicalGroups-U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25625" y="136525"/>
            <a:ext cx="5492750" cy="6584950"/>
          </a:xfrm>
          <a:prstGeom prst="rect">
            <a:avLst/>
          </a:prstGeom>
          <a:ln w="12700">
            <a:miter lim="400000"/>
          </a:ln>
        </p:spPr>
      </p:pic>
      <p:sp>
        <p:nvSpPr>
          <p:cNvPr id="329" name="Fig. 4-10a"/>
          <p:cNvSpPr txBox="1"/>
          <p:nvPr/>
        </p:nvSpPr>
        <p:spPr>
          <a:xfrm>
            <a:off x="152400" y="0"/>
            <a:ext cx="19812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marL="450850" indent="-450850">
              <a:lnSpc>
                <a:spcPct val="90000"/>
              </a:lnSpc>
              <a:defRPr sz="1200"/>
            </a:lvl1pPr>
          </a:lstStyle>
          <a:p>
            <a:r>
              <a:t>Fig. 4-10a</a:t>
            </a:r>
          </a:p>
        </p:txBody>
      </p:sp>
      <p:sp>
        <p:nvSpPr>
          <p:cNvPr id="330" name="Hydroxyl"/>
          <p:cNvSpPr txBox="1"/>
          <p:nvPr/>
        </p:nvSpPr>
        <p:spPr>
          <a:xfrm>
            <a:off x="3074987" y="217487"/>
            <a:ext cx="49212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sz="900" b="1">
                <a:solidFill>
                  <a:srgbClr val="A6211B"/>
                </a:solidFill>
              </a:defRPr>
            </a:lvl1pPr>
          </a:lstStyle>
          <a:p>
            <a:r>
              <a:t>Hydroxyl</a:t>
            </a:r>
          </a:p>
        </p:txBody>
      </p:sp>
      <p:sp>
        <p:nvSpPr>
          <p:cNvPr id="331" name="CHEMICAL…"/>
          <p:cNvSpPr txBox="1"/>
          <p:nvPr/>
        </p:nvSpPr>
        <p:spPr>
          <a:xfrm>
            <a:off x="1862137" y="185737"/>
            <a:ext cx="473076" cy="166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sz="700" b="1"/>
            </a:pPr>
            <a:r>
              <a:t>CHEMICAL</a:t>
            </a:r>
          </a:p>
          <a:p>
            <a:pPr>
              <a:lnSpc>
                <a:spcPct val="90000"/>
              </a:lnSpc>
              <a:defRPr sz="700" b="1"/>
            </a:pPr>
            <a:r>
              <a:t>GROUP</a:t>
            </a:r>
          </a:p>
        </p:txBody>
      </p:sp>
      <p:sp>
        <p:nvSpPr>
          <p:cNvPr id="332" name="STRUCTURE"/>
          <p:cNvSpPr txBox="1"/>
          <p:nvPr/>
        </p:nvSpPr>
        <p:spPr>
          <a:xfrm>
            <a:off x="1858962" y="788987"/>
            <a:ext cx="54927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sz="700" b="1"/>
            </a:lvl1pPr>
          </a:lstStyle>
          <a:p>
            <a:r>
              <a:t>STRUCTURE</a:t>
            </a:r>
          </a:p>
        </p:txBody>
      </p:sp>
      <p:sp>
        <p:nvSpPr>
          <p:cNvPr id="333" name="NAME OF COMPOUND"/>
          <p:cNvSpPr txBox="1"/>
          <p:nvPr/>
        </p:nvSpPr>
        <p:spPr>
          <a:xfrm>
            <a:off x="1858962" y="2214562"/>
            <a:ext cx="549276" cy="166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sz="700" b="1"/>
            </a:lvl1pPr>
          </a:lstStyle>
          <a:p>
            <a:r>
              <a:t>NAME OF COMPOUND</a:t>
            </a:r>
          </a:p>
        </p:txBody>
      </p:sp>
      <p:sp>
        <p:nvSpPr>
          <p:cNvPr id="334" name="EXAMPLE"/>
          <p:cNvSpPr txBox="1"/>
          <p:nvPr/>
        </p:nvSpPr>
        <p:spPr>
          <a:xfrm>
            <a:off x="1858962" y="3103562"/>
            <a:ext cx="46037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sz="700" b="1"/>
            </a:lvl1pPr>
          </a:lstStyle>
          <a:p>
            <a:r>
              <a:t>EXAMPLE</a:t>
            </a:r>
          </a:p>
        </p:txBody>
      </p:sp>
      <p:sp>
        <p:nvSpPr>
          <p:cNvPr id="335" name="FUNCTIONAL…"/>
          <p:cNvSpPr txBox="1"/>
          <p:nvPr/>
        </p:nvSpPr>
        <p:spPr>
          <a:xfrm>
            <a:off x="1862137" y="4564062"/>
            <a:ext cx="584201" cy="166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sz="700" b="1"/>
            </a:pPr>
            <a:r>
              <a:t>FUNCTIONAL</a:t>
            </a:r>
          </a:p>
          <a:p>
            <a:pPr>
              <a:lnSpc>
                <a:spcPct val="90000"/>
              </a:lnSpc>
              <a:defRPr sz="700" b="1"/>
            </a:pPr>
            <a:r>
              <a:t>PROPERTIES</a:t>
            </a:r>
          </a:p>
        </p:txBody>
      </p:sp>
      <p:sp>
        <p:nvSpPr>
          <p:cNvPr id="336" name="Carbonyl"/>
          <p:cNvSpPr txBox="1"/>
          <p:nvPr/>
        </p:nvSpPr>
        <p:spPr>
          <a:xfrm>
            <a:off x="4687887" y="230187"/>
            <a:ext cx="52387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sz="900" b="1">
                <a:solidFill>
                  <a:srgbClr val="A6211B"/>
                </a:solidFill>
              </a:defRPr>
            </a:lvl1pPr>
          </a:lstStyle>
          <a:p>
            <a:r>
              <a:t>Carbonyl</a:t>
            </a:r>
          </a:p>
        </p:txBody>
      </p:sp>
      <p:sp>
        <p:nvSpPr>
          <p:cNvPr id="337" name="Carboxyl"/>
          <p:cNvSpPr txBox="1"/>
          <p:nvPr/>
        </p:nvSpPr>
        <p:spPr>
          <a:xfrm>
            <a:off x="6294437" y="223837"/>
            <a:ext cx="52387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sz="900" b="1">
                <a:solidFill>
                  <a:srgbClr val="A6211B"/>
                </a:solidFill>
              </a:defRPr>
            </a:lvl1pPr>
          </a:lstStyle>
          <a:p>
            <a:r>
              <a:t>Carboxyl</a:t>
            </a:r>
          </a:p>
        </p:txBody>
      </p:sp>
      <p:sp>
        <p:nvSpPr>
          <p:cNvPr id="338" name="(may be written HO—)"/>
          <p:cNvSpPr txBox="1"/>
          <p:nvPr/>
        </p:nvSpPr>
        <p:spPr>
          <a:xfrm>
            <a:off x="3087687" y="1031875"/>
            <a:ext cx="944563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sz="700" b="1"/>
            </a:lvl1pPr>
          </a:lstStyle>
          <a:p>
            <a:r>
              <a:t>(may be written HO—)</a:t>
            </a:r>
          </a:p>
        </p:txBody>
      </p:sp>
      <p:sp>
        <p:nvSpPr>
          <p:cNvPr id="339" name="In a hydroxyl group (—OH), a…"/>
          <p:cNvSpPr txBox="1"/>
          <p:nvPr/>
        </p:nvSpPr>
        <p:spPr>
          <a:xfrm>
            <a:off x="2619375" y="1231900"/>
            <a:ext cx="1427163" cy="610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sz="700" b="1"/>
            </a:pPr>
            <a:r>
              <a:t>In a hydroxyl group (—OH), a</a:t>
            </a:r>
          </a:p>
          <a:p>
            <a:pPr>
              <a:defRPr sz="700" b="1"/>
            </a:pPr>
            <a:r>
              <a:t>hydrogen atom is bonded to an</a:t>
            </a:r>
          </a:p>
          <a:p>
            <a:pPr>
              <a:defRPr sz="700" b="1"/>
            </a:pPr>
            <a:r>
              <a:t>oxygen atom, which in turn is</a:t>
            </a:r>
          </a:p>
          <a:p>
            <a:pPr>
              <a:defRPr sz="700" b="1"/>
            </a:pPr>
            <a:r>
              <a:t>bonded to the carbon skeleton of</a:t>
            </a:r>
          </a:p>
          <a:p>
            <a:pPr>
              <a:defRPr sz="700" b="1"/>
            </a:pPr>
            <a:r>
              <a:t>the organic molecule. (Do not</a:t>
            </a:r>
          </a:p>
          <a:p>
            <a:pPr>
              <a:defRPr sz="700" b="1"/>
            </a:pPr>
            <a:r>
              <a:t>confuse this functional group</a:t>
            </a:r>
          </a:p>
          <a:p>
            <a:pPr>
              <a:defRPr sz="700" b="1"/>
            </a:pPr>
            <a:r>
              <a:t>with the hydroxide ion, OH</a:t>
            </a:r>
            <a:r>
              <a:rPr baseline="30000"/>
              <a:t>–</a:t>
            </a:r>
            <a:r>
              <a:t>.)</a:t>
            </a:r>
          </a:p>
        </p:txBody>
      </p:sp>
      <p:sp>
        <p:nvSpPr>
          <p:cNvPr id="340" name="Line"/>
          <p:cNvSpPr/>
          <p:nvPr/>
        </p:nvSpPr>
        <p:spPr>
          <a:xfrm>
            <a:off x="5156200" y="1239837"/>
            <a:ext cx="80963" cy="30164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1" name="Line"/>
          <p:cNvSpPr/>
          <p:nvPr/>
        </p:nvSpPr>
        <p:spPr>
          <a:xfrm flipV="1">
            <a:off x="5156200" y="1293812"/>
            <a:ext cx="85725" cy="26988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2" name="When an oxygen atom is…"/>
          <p:cNvSpPr txBox="1"/>
          <p:nvPr/>
        </p:nvSpPr>
        <p:spPr>
          <a:xfrm>
            <a:off x="5846762" y="1230312"/>
            <a:ext cx="1300163" cy="513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sz="700" b="1"/>
            </a:pPr>
            <a:r>
              <a:t>When an oxygen atom is</a:t>
            </a:r>
          </a:p>
          <a:p>
            <a:pPr>
              <a:defRPr sz="700" b="1"/>
            </a:pPr>
            <a:r>
              <a:t>double-bonded to a carbon</a:t>
            </a:r>
          </a:p>
          <a:p>
            <a:pPr>
              <a:defRPr sz="700" b="1"/>
            </a:pPr>
            <a:r>
              <a:t>atom that is also bonded to</a:t>
            </a:r>
          </a:p>
          <a:p>
            <a:pPr>
              <a:lnSpc>
                <a:spcPct val="90000"/>
              </a:lnSpc>
              <a:defRPr sz="700" b="1"/>
            </a:pPr>
            <a:r>
              <a:t>an —OH group, the entire</a:t>
            </a:r>
          </a:p>
          <a:p>
            <a:pPr>
              <a:defRPr sz="700" b="1"/>
            </a:pPr>
            <a:r>
              <a:t>assembly of atoms is called</a:t>
            </a:r>
          </a:p>
          <a:p>
            <a:pPr>
              <a:defRPr sz="700" b="1"/>
            </a:pPr>
            <a:r>
              <a:t>a carboxyl group (—COOH).</a:t>
            </a:r>
          </a:p>
        </p:txBody>
      </p:sp>
      <p:sp>
        <p:nvSpPr>
          <p:cNvPr id="343" name="Carboxylic acids, or organic…"/>
          <p:cNvSpPr txBox="1"/>
          <p:nvPr/>
        </p:nvSpPr>
        <p:spPr>
          <a:xfrm>
            <a:off x="5846762" y="2216150"/>
            <a:ext cx="1203326" cy="166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sz="700" b="1"/>
            </a:pPr>
            <a:r>
              <a:t>Carboxylic acids, or organic</a:t>
            </a:r>
          </a:p>
          <a:p>
            <a:pPr>
              <a:lnSpc>
                <a:spcPct val="90000"/>
              </a:lnSpc>
              <a:defRPr sz="700" b="1"/>
            </a:pPr>
            <a:r>
              <a:t>acids</a:t>
            </a:r>
          </a:p>
        </p:txBody>
      </p:sp>
      <p:sp>
        <p:nvSpPr>
          <p:cNvPr id="344" name="Ketones if the carbonyl group is…"/>
          <p:cNvSpPr txBox="1"/>
          <p:nvPr/>
        </p:nvSpPr>
        <p:spPr>
          <a:xfrm>
            <a:off x="4227512" y="2217737"/>
            <a:ext cx="1370013" cy="166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sz="700" b="1"/>
            </a:pPr>
            <a:r>
              <a:t>Ketones if the carbonyl group is</a:t>
            </a:r>
          </a:p>
          <a:p>
            <a:pPr>
              <a:lnSpc>
                <a:spcPct val="90000"/>
              </a:lnSpc>
              <a:defRPr sz="700" b="1"/>
            </a:pPr>
            <a:r>
              <a:t>within a carbon skeleton</a:t>
            </a:r>
          </a:p>
        </p:txBody>
      </p:sp>
      <p:sp>
        <p:nvSpPr>
          <p:cNvPr id="345" name="Aldehydes if the carbonyl group…"/>
          <p:cNvSpPr txBox="1"/>
          <p:nvPr/>
        </p:nvSpPr>
        <p:spPr>
          <a:xfrm>
            <a:off x="4230687" y="2492375"/>
            <a:ext cx="1370013" cy="246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sz="700" b="1"/>
            </a:pPr>
            <a:r>
              <a:t>Aldehydes if the carbonyl group</a:t>
            </a:r>
          </a:p>
          <a:p>
            <a:pPr>
              <a:lnSpc>
                <a:spcPct val="90000"/>
              </a:lnSpc>
              <a:defRPr sz="700" b="1"/>
            </a:pPr>
            <a:r>
              <a:t>is at the end of the carbon</a:t>
            </a:r>
          </a:p>
          <a:p>
            <a:pPr>
              <a:defRPr sz="700" b="1"/>
            </a:pPr>
            <a:r>
              <a:t>skeleton</a:t>
            </a:r>
          </a:p>
        </p:txBody>
      </p:sp>
      <p:sp>
        <p:nvSpPr>
          <p:cNvPr id="346" name="Alcohols (their specific names…"/>
          <p:cNvSpPr txBox="1"/>
          <p:nvPr/>
        </p:nvSpPr>
        <p:spPr>
          <a:xfrm>
            <a:off x="2627312" y="2211387"/>
            <a:ext cx="1370013" cy="166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sz="700" b="1"/>
            </a:pPr>
            <a:r>
              <a:t>Alcohols (their specific names</a:t>
            </a:r>
          </a:p>
          <a:p>
            <a:pPr>
              <a:lnSpc>
                <a:spcPct val="90000"/>
              </a:lnSpc>
              <a:defRPr sz="700" b="1"/>
            </a:pPr>
            <a:r>
              <a:t>usually end in </a:t>
            </a:r>
            <a:r>
              <a:rPr i="1"/>
              <a:t>-ol</a:t>
            </a:r>
            <a:r>
              <a:t>)</a:t>
            </a:r>
          </a:p>
        </p:txBody>
      </p:sp>
      <p:sp>
        <p:nvSpPr>
          <p:cNvPr id="347" name="Ethanol, the alcohol present in…"/>
          <p:cNvSpPr txBox="1"/>
          <p:nvPr/>
        </p:nvSpPr>
        <p:spPr>
          <a:xfrm>
            <a:off x="2624137" y="3608387"/>
            <a:ext cx="1319214" cy="166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sz="700" b="1"/>
            </a:pPr>
            <a:r>
              <a:t>Ethanol, the alcohol present in</a:t>
            </a:r>
          </a:p>
          <a:p>
            <a:pPr>
              <a:lnSpc>
                <a:spcPct val="90000"/>
              </a:lnSpc>
              <a:defRPr sz="700" b="1"/>
            </a:pPr>
            <a:r>
              <a:t>alcoholic beverages</a:t>
            </a:r>
          </a:p>
        </p:txBody>
      </p:sp>
      <p:sp>
        <p:nvSpPr>
          <p:cNvPr id="348" name="Acetone, the simplest ketone"/>
          <p:cNvSpPr txBox="1"/>
          <p:nvPr/>
        </p:nvSpPr>
        <p:spPr>
          <a:xfrm>
            <a:off x="4221162" y="3595687"/>
            <a:ext cx="125571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sz="700" b="1"/>
            </a:lvl1pPr>
          </a:lstStyle>
          <a:p>
            <a:r>
              <a:t>Acetone, the simplest ketone</a:t>
            </a:r>
          </a:p>
        </p:txBody>
      </p:sp>
      <p:sp>
        <p:nvSpPr>
          <p:cNvPr id="349" name="Acetic acid, which gives vinegar…"/>
          <p:cNvSpPr txBox="1"/>
          <p:nvPr/>
        </p:nvSpPr>
        <p:spPr>
          <a:xfrm>
            <a:off x="5848350" y="3617912"/>
            <a:ext cx="1408113" cy="166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sz="700" b="1"/>
            </a:pPr>
            <a:r>
              <a:t>Acetic acid, which gives vinegar</a:t>
            </a:r>
          </a:p>
          <a:p>
            <a:pPr>
              <a:lnSpc>
                <a:spcPct val="90000"/>
              </a:lnSpc>
              <a:defRPr sz="700" b="1"/>
            </a:pPr>
            <a:r>
              <a:t>its sour taste</a:t>
            </a:r>
          </a:p>
        </p:txBody>
      </p:sp>
      <p:sp>
        <p:nvSpPr>
          <p:cNvPr id="350" name="Propanal, an aldehyde"/>
          <p:cNvSpPr txBox="1"/>
          <p:nvPr/>
        </p:nvSpPr>
        <p:spPr>
          <a:xfrm>
            <a:off x="4222750" y="4327525"/>
            <a:ext cx="976313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sz="700" b="1"/>
            </a:lvl1pPr>
          </a:lstStyle>
          <a:p>
            <a:r>
              <a:t>Propanal, an aldehyde</a:t>
            </a:r>
          </a:p>
        </p:txBody>
      </p:sp>
      <p:sp>
        <p:nvSpPr>
          <p:cNvPr id="351" name="Has acidic properties…"/>
          <p:cNvSpPr txBox="1"/>
          <p:nvPr/>
        </p:nvSpPr>
        <p:spPr>
          <a:xfrm>
            <a:off x="5954712" y="4568824"/>
            <a:ext cx="1309688" cy="3268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sz="700" b="1"/>
            </a:pPr>
            <a:r>
              <a:t>Has acidic properties</a:t>
            </a:r>
          </a:p>
          <a:p>
            <a:pPr>
              <a:lnSpc>
                <a:spcPct val="90000"/>
              </a:lnSpc>
              <a:defRPr sz="700" b="1"/>
            </a:pPr>
            <a:r>
              <a:t>because the covalent bond</a:t>
            </a:r>
          </a:p>
          <a:p>
            <a:pPr>
              <a:lnSpc>
                <a:spcPct val="90000"/>
              </a:lnSpc>
              <a:defRPr sz="700" b="1"/>
            </a:pPr>
            <a:r>
              <a:t>between oxygen and hydrogen</a:t>
            </a:r>
          </a:p>
          <a:p>
            <a:pPr>
              <a:defRPr sz="700" b="1"/>
            </a:pPr>
            <a:r>
              <a:t>is so polar; for example,</a:t>
            </a:r>
          </a:p>
        </p:txBody>
      </p:sp>
      <p:sp>
        <p:nvSpPr>
          <p:cNvPr id="352" name="Found in cells in the ionized…"/>
          <p:cNvSpPr txBox="1"/>
          <p:nvPr/>
        </p:nvSpPr>
        <p:spPr>
          <a:xfrm>
            <a:off x="5956300" y="5802312"/>
            <a:ext cx="1309688" cy="326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sz="700" b="1"/>
            </a:pPr>
            <a:r>
              <a:t>Found in cells in the ionized</a:t>
            </a:r>
          </a:p>
          <a:p>
            <a:pPr>
              <a:lnSpc>
                <a:spcPct val="90000"/>
              </a:lnSpc>
              <a:defRPr sz="700" b="1"/>
            </a:pPr>
            <a:r>
              <a:t>form with a charge of 1– and</a:t>
            </a:r>
          </a:p>
          <a:p>
            <a:pPr>
              <a:lnSpc>
                <a:spcPct val="90000"/>
              </a:lnSpc>
              <a:defRPr sz="700" b="1"/>
            </a:pPr>
            <a:r>
              <a:t>called a carboxylate ion (here,</a:t>
            </a:r>
          </a:p>
          <a:p>
            <a:pPr>
              <a:defRPr sz="700" b="1"/>
            </a:pPr>
            <a:r>
              <a:t>specifically, the acetate ion).</a:t>
            </a:r>
          </a:p>
        </p:txBody>
      </p:sp>
      <p:sp>
        <p:nvSpPr>
          <p:cNvPr id="353" name="Acetic acid"/>
          <p:cNvSpPr txBox="1"/>
          <p:nvPr/>
        </p:nvSpPr>
        <p:spPr>
          <a:xfrm>
            <a:off x="5899150" y="5578475"/>
            <a:ext cx="473075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sz="700" b="1"/>
            </a:lvl1pPr>
          </a:lstStyle>
          <a:p>
            <a:r>
              <a:t>Acetic acid</a:t>
            </a:r>
          </a:p>
        </p:txBody>
      </p:sp>
      <p:sp>
        <p:nvSpPr>
          <p:cNvPr id="354" name="Acetate ion"/>
          <p:cNvSpPr txBox="1"/>
          <p:nvPr/>
        </p:nvSpPr>
        <p:spPr>
          <a:xfrm>
            <a:off x="6600825" y="5575300"/>
            <a:ext cx="500063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sz="700" b="1"/>
            </a:lvl1pPr>
          </a:lstStyle>
          <a:p>
            <a:r>
              <a:t>Acetate ion</a:t>
            </a:r>
          </a:p>
        </p:txBody>
      </p:sp>
      <p:sp>
        <p:nvSpPr>
          <p:cNvPr id="355" name="A ketone and an aldehyde may…"/>
          <p:cNvSpPr txBox="1"/>
          <p:nvPr/>
        </p:nvSpPr>
        <p:spPr>
          <a:xfrm>
            <a:off x="4362450" y="4568825"/>
            <a:ext cx="1309688" cy="335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sz="700" b="1"/>
            </a:pPr>
            <a:r>
              <a:t>A ketone and an aldehyde may</a:t>
            </a:r>
          </a:p>
          <a:p>
            <a:pPr>
              <a:lnSpc>
                <a:spcPct val="90000"/>
              </a:lnSpc>
              <a:defRPr sz="700" b="1"/>
            </a:pPr>
            <a:r>
              <a:t>be structural isomers with</a:t>
            </a:r>
          </a:p>
          <a:p>
            <a:pPr>
              <a:defRPr sz="700" b="1"/>
            </a:pPr>
            <a:r>
              <a:t>different properties, as is the</a:t>
            </a:r>
          </a:p>
          <a:p>
            <a:pPr>
              <a:defRPr sz="700" b="1"/>
            </a:pPr>
            <a:r>
              <a:t>case for acetone and propanal.</a:t>
            </a:r>
          </a:p>
        </p:txBody>
      </p:sp>
      <p:sp>
        <p:nvSpPr>
          <p:cNvPr id="356" name="These two groups are also…"/>
          <p:cNvSpPr txBox="1"/>
          <p:nvPr/>
        </p:nvSpPr>
        <p:spPr>
          <a:xfrm>
            <a:off x="4362450" y="5049837"/>
            <a:ext cx="1292225" cy="513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sz="700" b="1"/>
            </a:pPr>
            <a:r>
              <a:t>These two groups are also</a:t>
            </a:r>
          </a:p>
          <a:p>
            <a:pPr>
              <a:lnSpc>
                <a:spcPct val="90000"/>
              </a:lnSpc>
              <a:defRPr sz="700" b="1"/>
            </a:pPr>
            <a:r>
              <a:t>found in sugars, giving rise to</a:t>
            </a:r>
          </a:p>
          <a:p>
            <a:pPr>
              <a:defRPr sz="700" b="1"/>
            </a:pPr>
            <a:r>
              <a:t>two major groups of sugars:</a:t>
            </a:r>
          </a:p>
          <a:p>
            <a:pPr>
              <a:defRPr sz="700" b="1"/>
            </a:pPr>
            <a:r>
              <a:t>aldoses (containing an</a:t>
            </a:r>
          </a:p>
          <a:p>
            <a:pPr>
              <a:defRPr sz="700" b="1"/>
            </a:pPr>
            <a:r>
              <a:t>aldehyde) and ketoses</a:t>
            </a:r>
          </a:p>
          <a:p>
            <a:pPr>
              <a:defRPr sz="700" b="1"/>
            </a:pPr>
            <a:r>
              <a:t>(containing a ketone).</a:t>
            </a:r>
          </a:p>
        </p:txBody>
      </p:sp>
      <p:sp>
        <p:nvSpPr>
          <p:cNvPr id="357" name="Circle"/>
          <p:cNvSpPr/>
          <p:nvPr/>
        </p:nvSpPr>
        <p:spPr>
          <a:xfrm>
            <a:off x="2620962" y="4586287"/>
            <a:ext cx="60326" cy="58738"/>
          </a:xfrm>
          <a:prstGeom prst="ellipse">
            <a:avLst/>
          </a:prstGeom>
          <a:solidFill>
            <a:srgbClr val="3968B7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358" name="Is polar as a result of the…"/>
          <p:cNvSpPr txBox="1"/>
          <p:nvPr/>
        </p:nvSpPr>
        <p:spPr>
          <a:xfrm>
            <a:off x="2741612" y="4568825"/>
            <a:ext cx="1271588" cy="326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sz="700" b="1"/>
            </a:pPr>
            <a:r>
              <a:t>Is polar as a result of the</a:t>
            </a:r>
          </a:p>
          <a:p>
            <a:pPr>
              <a:lnSpc>
                <a:spcPct val="90000"/>
              </a:lnSpc>
              <a:defRPr sz="700" b="1"/>
            </a:pPr>
            <a:r>
              <a:t>electrons spending more time</a:t>
            </a:r>
          </a:p>
          <a:p>
            <a:pPr>
              <a:lnSpc>
                <a:spcPct val="90000"/>
              </a:lnSpc>
              <a:defRPr sz="700" b="1"/>
            </a:pPr>
            <a:r>
              <a:t>near the electronegative </a:t>
            </a:r>
          </a:p>
          <a:p>
            <a:pPr>
              <a:lnSpc>
                <a:spcPct val="90000"/>
              </a:lnSpc>
              <a:defRPr sz="700" b="1"/>
            </a:pPr>
            <a:r>
              <a:t>oxygen atom.</a:t>
            </a:r>
          </a:p>
        </p:txBody>
      </p:sp>
      <p:sp>
        <p:nvSpPr>
          <p:cNvPr id="359" name="Can form hydrogen bonds with…"/>
          <p:cNvSpPr txBox="1"/>
          <p:nvPr/>
        </p:nvSpPr>
        <p:spPr>
          <a:xfrm>
            <a:off x="2738437" y="5021262"/>
            <a:ext cx="1314451" cy="326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sz="700" b="1"/>
            </a:pPr>
            <a:r>
              <a:t>Can form hydrogen bonds with</a:t>
            </a:r>
          </a:p>
          <a:p>
            <a:pPr>
              <a:lnSpc>
                <a:spcPct val="90000"/>
              </a:lnSpc>
              <a:defRPr sz="700" b="1"/>
            </a:pPr>
            <a:r>
              <a:t>water molecules, helping</a:t>
            </a:r>
          </a:p>
          <a:p>
            <a:pPr>
              <a:lnSpc>
                <a:spcPct val="90000"/>
              </a:lnSpc>
              <a:defRPr sz="700" b="1"/>
            </a:pPr>
            <a:r>
              <a:t>dissolve organic compounds</a:t>
            </a:r>
          </a:p>
          <a:p>
            <a:pPr>
              <a:lnSpc>
                <a:spcPct val="90000"/>
              </a:lnSpc>
              <a:defRPr sz="700" b="1"/>
            </a:pPr>
            <a:r>
              <a:t>such as sugars.</a:t>
            </a:r>
          </a:p>
        </p:txBody>
      </p:sp>
      <p:sp>
        <p:nvSpPr>
          <p:cNvPr id="360" name="The carbonyl group (     CO)…"/>
          <p:cNvSpPr txBox="1"/>
          <p:nvPr/>
        </p:nvSpPr>
        <p:spPr>
          <a:xfrm>
            <a:off x="4249737" y="1223962"/>
            <a:ext cx="1300163" cy="344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sz="700" b="1"/>
            </a:pPr>
            <a:r>
              <a:t>The carbonyl group (     CO)</a:t>
            </a:r>
          </a:p>
          <a:p>
            <a:pPr>
              <a:defRPr sz="700" b="1"/>
            </a:pPr>
            <a:r>
              <a:t>consists of a carbon atom</a:t>
            </a:r>
          </a:p>
          <a:p>
            <a:pPr>
              <a:defRPr sz="700" b="1"/>
            </a:pPr>
            <a:r>
              <a:t>joined to an oxygen atom by a</a:t>
            </a:r>
          </a:p>
          <a:p>
            <a:pPr>
              <a:defRPr sz="700" b="1"/>
            </a:pPr>
            <a:r>
              <a:t>double bond.</a:t>
            </a:r>
          </a:p>
        </p:txBody>
      </p:sp>
      <p:sp>
        <p:nvSpPr>
          <p:cNvPr id="361" name="Circle"/>
          <p:cNvSpPr/>
          <p:nvPr/>
        </p:nvSpPr>
        <p:spPr>
          <a:xfrm>
            <a:off x="2620962" y="5043487"/>
            <a:ext cx="60326" cy="58738"/>
          </a:xfrm>
          <a:prstGeom prst="ellipse">
            <a:avLst/>
          </a:prstGeom>
          <a:solidFill>
            <a:srgbClr val="3968B7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362" name="Circle"/>
          <p:cNvSpPr/>
          <p:nvPr/>
        </p:nvSpPr>
        <p:spPr>
          <a:xfrm>
            <a:off x="4227512" y="4586287"/>
            <a:ext cx="60326" cy="58738"/>
          </a:xfrm>
          <a:prstGeom prst="ellipse">
            <a:avLst/>
          </a:prstGeom>
          <a:solidFill>
            <a:srgbClr val="3968B7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363" name="Circle"/>
          <p:cNvSpPr/>
          <p:nvPr/>
        </p:nvSpPr>
        <p:spPr>
          <a:xfrm>
            <a:off x="4233862" y="5068887"/>
            <a:ext cx="60326" cy="58738"/>
          </a:xfrm>
          <a:prstGeom prst="ellipse">
            <a:avLst/>
          </a:prstGeom>
          <a:solidFill>
            <a:srgbClr val="3968B7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364" name="Circle"/>
          <p:cNvSpPr/>
          <p:nvPr/>
        </p:nvSpPr>
        <p:spPr>
          <a:xfrm>
            <a:off x="5840412" y="4586287"/>
            <a:ext cx="60326" cy="58738"/>
          </a:xfrm>
          <a:prstGeom prst="ellipse">
            <a:avLst/>
          </a:prstGeom>
          <a:solidFill>
            <a:srgbClr val="3968B7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365" name="Circle"/>
          <p:cNvSpPr/>
          <p:nvPr/>
        </p:nvSpPr>
        <p:spPr>
          <a:xfrm>
            <a:off x="5846762" y="5818187"/>
            <a:ext cx="60326" cy="58738"/>
          </a:xfrm>
          <a:prstGeom prst="ellipse">
            <a:avLst/>
          </a:prstGeom>
          <a:solidFill>
            <a:srgbClr val="3968B7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04_10-bChemicalGroups-U.jpeg" descr="04_10-bChemicalGroups-U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68437" y="136525"/>
            <a:ext cx="6207126" cy="6584950"/>
          </a:xfrm>
          <a:prstGeom prst="rect">
            <a:avLst/>
          </a:prstGeom>
          <a:ln w="12700">
            <a:miter lim="400000"/>
          </a:ln>
        </p:spPr>
      </p:pic>
      <p:sp>
        <p:nvSpPr>
          <p:cNvPr id="370" name="Fig. 4-10b"/>
          <p:cNvSpPr txBox="1"/>
          <p:nvPr/>
        </p:nvSpPr>
        <p:spPr>
          <a:xfrm>
            <a:off x="152400" y="0"/>
            <a:ext cx="19812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marL="450850" indent="-450850">
              <a:lnSpc>
                <a:spcPct val="90000"/>
              </a:lnSpc>
              <a:defRPr sz="1200"/>
            </a:lvl1pPr>
          </a:lstStyle>
          <a:p>
            <a:r>
              <a:t>Fig. 4-10b</a:t>
            </a:r>
          </a:p>
        </p:txBody>
      </p:sp>
      <p:sp>
        <p:nvSpPr>
          <p:cNvPr id="371" name="CHEMICAL…"/>
          <p:cNvSpPr txBox="1"/>
          <p:nvPr/>
        </p:nvSpPr>
        <p:spPr>
          <a:xfrm>
            <a:off x="1495425" y="196850"/>
            <a:ext cx="498475" cy="166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sz="700" b="1"/>
            </a:pPr>
            <a:r>
              <a:t>CHEMICAL</a:t>
            </a:r>
          </a:p>
          <a:p>
            <a:pPr>
              <a:lnSpc>
                <a:spcPct val="90000"/>
              </a:lnSpc>
              <a:defRPr sz="700" b="1"/>
            </a:pPr>
            <a:r>
              <a:t>GROUP</a:t>
            </a:r>
          </a:p>
        </p:txBody>
      </p:sp>
      <p:sp>
        <p:nvSpPr>
          <p:cNvPr id="372" name="STRUCTURE"/>
          <p:cNvSpPr txBox="1"/>
          <p:nvPr/>
        </p:nvSpPr>
        <p:spPr>
          <a:xfrm>
            <a:off x="1489075" y="793750"/>
            <a:ext cx="581025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sz="700" b="1"/>
            </a:lvl1pPr>
          </a:lstStyle>
          <a:p>
            <a:r>
              <a:t>STRUCTURE</a:t>
            </a:r>
          </a:p>
        </p:txBody>
      </p:sp>
      <p:sp>
        <p:nvSpPr>
          <p:cNvPr id="373" name="NAME OF…"/>
          <p:cNvSpPr txBox="1"/>
          <p:nvPr/>
        </p:nvSpPr>
        <p:spPr>
          <a:xfrm>
            <a:off x="1482725" y="2216150"/>
            <a:ext cx="581025" cy="166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sz="700" b="1"/>
            </a:pPr>
            <a:r>
              <a:t>NAME OF</a:t>
            </a:r>
          </a:p>
          <a:p>
            <a:pPr>
              <a:lnSpc>
                <a:spcPct val="90000"/>
              </a:lnSpc>
              <a:defRPr sz="700" b="1"/>
            </a:pPr>
            <a:r>
              <a:t>COMPOUND</a:t>
            </a:r>
          </a:p>
        </p:txBody>
      </p:sp>
      <p:sp>
        <p:nvSpPr>
          <p:cNvPr id="374" name="EXAMPLE"/>
          <p:cNvSpPr txBox="1"/>
          <p:nvPr/>
        </p:nvSpPr>
        <p:spPr>
          <a:xfrm>
            <a:off x="1489075" y="3105150"/>
            <a:ext cx="460375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sz="700" b="1"/>
            </a:lvl1pPr>
          </a:lstStyle>
          <a:p>
            <a:r>
              <a:t>EXAMPLE</a:t>
            </a:r>
          </a:p>
        </p:txBody>
      </p:sp>
      <p:sp>
        <p:nvSpPr>
          <p:cNvPr id="375" name="FUNCTIONAL…"/>
          <p:cNvSpPr txBox="1"/>
          <p:nvPr/>
        </p:nvSpPr>
        <p:spPr>
          <a:xfrm>
            <a:off x="1476375" y="4565650"/>
            <a:ext cx="606425" cy="166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sz="700" b="1"/>
            </a:pPr>
            <a:r>
              <a:t>FUNCTIONAL</a:t>
            </a:r>
          </a:p>
          <a:p>
            <a:pPr>
              <a:lnSpc>
                <a:spcPct val="90000"/>
              </a:lnSpc>
              <a:defRPr sz="700" b="1"/>
            </a:pPr>
            <a:r>
              <a:t>PROPERTIES</a:t>
            </a:r>
          </a:p>
        </p:txBody>
      </p:sp>
      <p:sp>
        <p:nvSpPr>
          <p:cNvPr id="376" name="Amino"/>
          <p:cNvSpPr txBox="1"/>
          <p:nvPr/>
        </p:nvSpPr>
        <p:spPr>
          <a:xfrm>
            <a:off x="2581275" y="228600"/>
            <a:ext cx="371475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sz="900" b="1">
                <a:solidFill>
                  <a:srgbClr val="A6211B"/>
                </a:solidFill>
              </a:defRPr>
            </a:lvl1pPr>
          </a:lstStyle>
          <a:p>
            <a:r>
              <a:t>Amino</a:t>
            </a:r>
          </a:p>
        </p:txBody>
      </p:sp>
      <p:sp>
        <p:nvSpPr>
          <p:cNvPr id="377" name="Sulfhydryl"/>
          <p:cNvSpPr txBox="1"/>
          <p:nvPr/>
        </p:nvSpPr>
        <p:spPr>
          <a:xfrm>
            <a:off x="3743325" y="228600"/>
            <a:ext cx="600075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sz="900" b="1">
                <a:solidFill>
                  <a:srgbClr val="A6211B"/>
                </a:solidFill>
              </a:defRPr>
            </a:lvl1pPr>
          </a:lstStyle>
          <a:p>
            <a:r>
              <a:t>Sulfhydryl</a:t>
            </a:r>
          </a:p>
        </p:txBody>
      </p:sp>
      <p:sp>
        <p:nvSpPr>
          <p:cNvPr id="378" name="Phosphate"/>
          <p:cNvSpPr txBox="1"/>
          <p:nvPr/>
        </p:nvSpPr>
        <p:spPr>
          <a:xfrm>
            <a:off x="5172075" y="228600"/>
            <a:ext cx="600075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sz="900" b="1">
                <a:solidFill>
                  <a:srgbClr val="A6211B"/>
                </a:solidFill>
              </a:defRPr>
            </a:lvl1pPr>
          </a:lstStyle>
          <a:p>
            <a:r>
              <a:t>Phosphate</a:t>
            </a:r>
          </a:p>
        </p:txBody>
      </p:sp>
      <p:sp>
        <p:nvSpPr>
          <p:cNvPr id="379" name="Methyl"/>
          <p:cNvSpPr txBox="1"/>
          <p:nvPr/>
        </p:nvSpPr>
        <p:spPr>
          <a:xfrm>
            <a:off x="6797675" y="222250"/>
            <a:ext cx="396875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sz="900" b="1">
                <a:solidFill>
                  <a:srgbClr val="A6211B"/>
                </a:solidFill>
              </a:defRPr>
            </a:lvl1pPr>
          </a:lstStyle>
          <a:p>
            <a:r>
              <a:t>Methyl</a:t>
            </a:r>
          </a:p>
        </p:txBody>
      </p:sp>
      <p:sp>
        <p:nvSpPr>
          <p:cNvPr id="380" name="A methyl group consists of a…"/>
          <p:cNvSpPr txBox="1"/>
          <p:nvPr/>
        </p:nvSpPr>
        <p:spPr>
          <a:xfrm>
            <a:off x="6378575" y="1117600"/>
            <a:ext cx="1241425" cy="407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sz="700" b="1"/>
            </a:pPr>
            <a:r>
              <a:t>A methyl group consists of a</a:t>
            </a:r>
          </a:p>
          <a:p>
            <a:pPr>
              <a:lnSpc>
                <a:spcPct val="90000"/>
              </a:lnSpc>
              <a:defRPr sz="700" b="1"/>
            </a:pPr>
            <a:r>
              <a:t>carbon bonded to three</a:t>
            </a:r>
          </a:p>
          <a:p>
            <a:pPr>
              <a:lnSpc>
                <a:spcPct val="90000"/>
              </a:lnSpc>
              <a:defRPr sz="700" b="1"/>
            </a:pPr>
            <a:r>
              <a:t>hydrogen atoms. The methyl</a:t>
            </a:r>
          </a:p>
          <a:p>
            <a:pPr>
              <a:lnSpc>
                <a:spcPct val="90000"/>
              </a:lnSpc>
              <a:defRPr sz="700" b="1"/>
            </a:pPr>
            <a:r>
              <a:t>group may be attached to a</a:t>
            </a:r>
          </a:p>
          <a:p>
            <a:pPr>
              <a:lnSpc>
                <a:spcPct val="90000"/>
              </a:lnSpc>
              <a:defRPr sz="700" b="1"/>
            </a:pPr>
            <a:r>
              <a:t>carbon or to a different atom.</a:t>
            </a:r>
          </a:p>
        </p:txBody>
      </p:sp>
      <p:sp>
        <p:nvSpPr>
          <p:cNvPr id="381" name="In a phosphate group, a…"/>
          <p:cNvSpPr txBox="1"/>
          <p:nvPr/>
        </p:nvSpPr>
        <p:spPr>
          <a:xfrm>
            <a:off x="4765675" y="1117600"/>
            <a:ext cx="1527175" cy="839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sz="700" b="1"/>
            </a:pPr>
            <a:r>
              <a:t>In a phosphate group, a</a:t>
            </a:r>
          </a:p>
          <a:p>
            <a:pPr>
              <a:lnSpc>
                <a:spcPct val="90000"/>
              </a:lnSpc>
              <a:defRPr sz="700" b="1"/>
            </a:pPr>
            <a:r>
              <a:t>phosphorus atom is bonded to</a:t>
            </a:r>
          </a:p>
          <a:p>
            <a:pPr>
              <a:lnSpc>
                <a:spcPct val="90000"/>
              </a:lnSpc>
              <a:defRPr sz="700" b="1"/>
            </a:pPr>
            <a:r>
              <a:t>four oxygen atoms; one oxygen</a:t>
            </a:r>
          </a:p>
          <a:p>
            <a:pPr>
              <a:lnSpc>
                <a:spcPct val="90000"/>
              </a:lnSpc>
              <a:defRPr sz="700" b="1"/>
            </a:pPr>
            <a:r>
              <a:t>is bonded to the carbon skeleton;</a:t>
            </a:r>
          </a:p>
          <a:p>
            <a:pPr>
              <a:lnSpc>
                <a:spcPct val="90000"/>
              </a:lnSpc>
              <a:defRPr sz="700" b="1"/>
            </a:pPr>
            <a:r>
              <a:t>two oxygens carry negative</a:t>
            </a:r>
          </a:p>
          <a:p>
            <a:pPr>
              <a:lnSpc>
                <a:spcPct val="90000"/>
              </a:lnSpc>
              <a:defRPr sz="700" b="1"/>
            </a:pPr>
            <a:r>
              <a:t>charges. The phosphate group</a:t>
            </a:r>
          </a:p>
          <a:p>
            <a:pPr>
              <a:lnSpc>
                <a:spcPct val="90000"/>
              </a:lnSpc>
              <a:defRPr sz="700" b="1"/>
            </a:pPr>
            <a:r>
              <a:t>(—OPO</a:t>
            </a:r>
            <a:r>
              <a:rPr baseline="-25000"/>
              <a:t>3</a:t>
            </a:r>
            <a:r>
              <a:rPr baseline="30000"/>
              <a:t>2–</a:t>
            </a:r>
            <a:r>
              <a:t>, abbreviated     ) is an</a:t>
            </a:r>
          </a:p>
          <a:p>
            <a:pPr>
              <a:lnSpc>
                <a:spcPct val="90000"/>
              </a:lnSpc>
              <a:defRPr sz="700" b="1"/>
            </a:pPr>
            <a:r>
              <a:t>ionized form of a phosphoric acid</a:t>
            </a:r>
          </a:p>
          <a:p>
            <a:pPr>
              <a:lnSpc>
                <a:spcPct val="90000"/>
              </a:lnSpc>
              <a:defRPr sz="700" b="1"/>
            </a:pPr>
            <a:r>
              <a:t>group (—OPO</a:t>
            </a:r>
            <a:r>
              <a:rPr baseline="-25000"/>
              <a:t>3</a:t>
            </a:r>
            <a:r>
              <a:t>H</a:t>
            </a:r>
            <a:r>
              <a:rPr baseline="30000"/>
              <a:t>2</a:t>
            </a:r>
            <a:r>
              <a:t>; note the two</a:t>
            </a:r>
          </a:p>
          <a:p>
            <a:pPr>
              <a:lnSpc>
                <a:spcPct val="90000"/>
              </a:lnSpc>
              <a:defRPr sz="700" b="1"/>
            </a:pPr>
            <a:r>
              <a:t>hydrogens).</a:t>
            </a:r>
          </a:p>
        </p:txBody>
      </p:sp>
      <p:sp>
        <p:nvSpPr>
          <p:cNvPr id="382" name="Circle"/>
          <p:cNvSpPr/>
          <p:nvPr/>
        </p:nvSpPr>
        <p:spPr>
          <a:xfrm>
            <a:off x="5778500" y="1695450"/>
            <a:ext cx="82550" cy="82550"/>
          </a:xfrm>
          <a:prstGeom prst="ellipse">
            <a:avLst/>
          </a:prstGeom>
          <a:solidFill>
            <a:srgbClr val="F9F49D"/>
          </a:solidFill>
          <a:ln w="3175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383" name="P"/>
          <p:cNvSpPr txBox="1"/>
          <p:nvPr/>
        </p:nvSpPr>
        <p:spPr>
          <a:xfrm>
            <a:off x="5794375" y="1698625"/>
            <a:ext cx="66675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sz="600" b="1"/>
            </a:lvl1pPr>
          </a:lstStyle>
          <a:p>
            <a:r>
              <a:t>P</a:t>
            </a:r>
          </a:p>
        </p:txBody>
      </p:sp>
      <p:sp>
        <p:nvSpPr>
          <p:cNvPr id="384" name="The sulfhydryl group…"/>
          <p:cNvSpPr txBox="1"/>
          <p:nvPr/>
        </p:nvSpPr>
        <p:spPr>
          <a:xfrm>
            <a:off x="3470275" y="1117600"/>
            <a:ext cx="1146175" cy="407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sz="700" b="1"/>
            </a:pPr>
            <a:r>
              <a:t>The sulfhydryl group</a:t>
            </a:r>
          </a:p>
          <a:p>
            <a:pPr>
              <a:lnSpc>
                <a:spcPct val="90000"/>
              </a:lnSpc>
              <a:defRPr sz="700" b="1"/>
            </a:pPr>
            <a:r>
              <a:t>consists of a sulfur atom</a:t>
            </a:r>
          </a:p>
          <a:p>
            <a:pPr>
              <a:lnSpc>
                <a:spcPct val="90000"/>
              </a:lnSpc>
              <a:defRPr sz="700" b="1"/>
            </a:pPr>
            <a:r>
              <a:t>bonded to an atom of</a:t>
            </a:r>
          </a:p>
          <a:p>
            <a:pPr>
              <a:lnSpc>
                <a:spcPct val="90000"/>
              </a:lnSpc>
              <a:defRPr sz="700" b="1"/>
            </a:pPr>
            <a:r>
              <a:t>hydrogen; resembles a</a:t>
            </a:r>
          </a:p>
          <a:p>
            <a:pPr>
              <a:lnSpc>
                <a:spcPct val="90000"/>
              </a:lnSpc>
              <a:defRPr sz="700" b="1"/>
            </a:pPr>
            <a:r>
              <a:t>hydroxyl group in shape.</a:t>
            </a:r>
          </a:p>
        </p:txBody>
      </p:sp>
      <p:sp>
        <p:nvSpPr>
          <p:cNvPr id="385" name="(may be…"/>
          <p:cNvSpPr txBox="1"/>
          <p:nvPr/>
        </p:nvSpPr>
        <p:spPr>
          <a:xfrm>
            <a:off x="4010025" y="698500"/>
            <a:ext cx="600075" cy="166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defRPr sz="700" b="1"/>
            </a:pPr>
            <a:r>
              <a:t>(may be</a:t>
            </a:r>
          </a:p>
          <a:p>
            <a:pPr algn="ctr">
              <a:lnSpc>
                <a:spcPct val="90000"/>
              </a:lnSpc>
              <a:defRPr sz="700" b="1"/>
            </a:pPr>
            <a:r>
              <a:t>written HS—)</a:t>
            </a:r>
          </a:p>
        </p:txBody>
      </p:sp>
      <p:sp>
        <p:nvSpPr>
          <p:cNvPr id="386" name="The amino group…"/>
          <p:cNvSpPr txBox="1"/>
          <p:nvPr/>
        </p:nvSpPr>
        <p:spPr>
          <a:xfrm>
            <a:off x="2257425" y="1117599"/>
            <a:ext cx="1000125" cy="502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sz="700" b="1"/>
            </a:pPr>
            <a:r>
              <a:t>The amino group</a:t>
            </a:r>
          </a:p>
          <a:p>
            <a:pPr>
              <a:lnSpc>
                <a:spcPct val="90000"/>
              </a:lnSpc>
              <a:defRPr sz="700" b="1"/>
            </a:pPr>
            <a:r>
              <a:t>(—NH</a:t>
            </a:r>
            <a:r>
              <a:rPr baseline="-25000"/>
              <a:t>2</a:t>
            </a:r>
            <a:r>
              <a:t>) consists of a</a:t>
            </a:r>
          </a:p>
          <a:p>
            <a:pPr>
              <a:lnSpc>
                <a:spcPct val="90000"/>
              </a:lnSpc>
              <a:defRPr sz="700" b="1"/>
            </a:pPr>
            <a:r>
              <a:t>nitrogen atom bonded</a:t>
            </a:r>
          </a:p>
          <a:p>
            <a:pPr>
              <a:lnSpc>
                <a:spcPct val="90000"/>
              </a:lnSpc>
              <a:defRPr sz="700" b="1"/>
            </a:pPr>
            <a:r>
              <a:t>to two hydrogen atoms</a:t>
            </a:r>
          </a:p>
          <a:p>
            <a:pPr>
              <a:lnSpc>
                <a:spcPct val="90000"/>
              </a:lnSpc>
              <a:defRPr sz="700" b="1"/>
            </a:pPr>
            <a:r>
              <a:t>and to the carbon skeleton.</a:t>
            </a:r>
          </a:p>
        </p:txBody>
      </p:sp>
      <p:sp>
        <p:nvSpPr>
          <p:cNvPr id="387" name="Amines"/>
          <p:cNvSpPr txBox="1"/>
          <p:nvPr/>
        </p:nvSpPr>
        <p:spPr>
          <a:xfrm>
            <a:off x="2263775" y="2216150"/>
            <a:ext cx="346075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sz="700" b="1"/>
            </a:lvl1pPr>
          </a:lstStyle>
          <a:p>
            <a:r>
              <a:t>Amines</a:t>
            </a:r>
          </a:p>
        </p:txBody>
      </p:sp>
      <p:sp>
        <p:nvSpPr>
          <p:cNvPr id="388" name="Thiols"/>
          <p:cNvSpPr txBox="1"/>
          <p:nvPr/>
        </p:nvSpPr>
        <p:spPr>
          <a:xfrm>
            <a:off x="3482975" y="2216150"/>
            <a:ext cx="288925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sz="700" b="1"/>
            </a:lvl1pPr>
          </a:lstStyle>
          <a:p>
            <a:r>
              <a:t>Thiols</a:t>
            </a:r>
          </a:p>
        </p:txBody>
      </p:sp>
      <p:sp>
        <p:nvSpPr>
          <p:cNvPr id="389" name="Organic phosphates"/>
          <p:cNvSpPr txBox="1"/>
          <p:nvPr/>
        </p:nvSpPr>
        <p:spPr>
          <a:xfrm>
            <a:off x="4810125" y="2216150"/>
            <a:ext cx="942975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sz="700" b="1"/>
            </a:lvl1pPr>
          </a:lstStyle>
          <a:p>
            <a:r>
              <a:t>Organic phosphates</a:t>
            </a:r>
          </a:p>
        </p:txBody>
      </p:sp>
      <p:sp>
        <p:nvSpPr>
          <p:cNvPr id="390" name="Methylated compounds"/>
          <p:cNvSpPr txBox="1"/>
          <p:nvPr/>
        </p:nvSpPr>
        <p:spPr>
          <a:xfrm>
            <a:off x="6372225" y="2216150"/>
            <a:ext cx="1025525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sz="700" b="1"/>
            </a:lvl1pPr>
          </a:lstStyle>
          <a:p>
            <a:r>
              <a:t>Methylated compounds</a:t>
            </a:r>
          </a:p>
        </p:txBody>
      </p:sp>
      <p:sp>
        <p:nvSpPr>
          <p:cNvPr id="391" name="5-Methyl cytidine"/>
          <p:cNvSpPr txBox="1"/>
          <p:nvPr/>
        </p:nvSpPr>
        <p:spPr>
          <a:xfrm>
            <a:off x="6626225" y="3771900"/>
            <a:ext cx="777875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sz="700" b="1"/>
            </a:lvl1pPr>
          </a:lstStyle>
          <a:p>
            <a:r>
              <a:t>5-Methyl cytidine</a:t>
            </a:r>
          </a:p>
        </p:txBody>
      </p:sp>
      <p:sp>
        <p:nvSpPr>
          <p:cNvPr id="392" name="5-Methyl cytidine is a…"/>
          <p:cNvSpPr txBox="1"/>
          <p:nvPr/>
        </p:nvSpPr>
        <p:spPr>
          <a:xfrm>
            <a:off x="6372225" y="3994149"/>
            <a:ext cx="1222375" cy="3268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sz="700" b="1"/>
            </a:pPr>
            <a:r>
              <a:t>5-Methyl cytidine is a</a:t>
            </a:r>
          </a:p>
          <a:p>
            <a:pPr>
              <a:lnSpc>
                <a:spcPct val="90000"/>
              </a:lnSpc>
              <a:defRPr sz="700" b="1"/>
            </a:pPr>
            <a:r>
              <a:t>component of DNA that has</a:t>
            </a:r>
          </a:p>
          <a:p>
            <a:pPr>
              <a:lnSpc>
                <a:spcPct val="90000"/>
              </a:lnSpc>
              <a:defRPr sz="700" b="1"/>
            </a:pPr>
            <a:r>
              <a:t>been modified by addition of</a:t>
            </a:r>
          </a:p>
          <a:p>
            <a:pPr>
              <a:defRPr sz="700" b="1"/>
            </a:pPr>
            <a:r>
              <a:t>the methyl group.</a:t>
            </a:r>
          </a:p>
        </p:txBody>
      </p:sp>
      <p:sp>
        <p:nvSpPr>
          <p:cNvPr id="393" name="In addition to taking part in…"/>
          <p:cNvSpPr txBox="1"/>
          <p:nvPr/>
        </p:nvSpPr>
        <p:spPr>
          <a:xfrm>
            <a:off x="4803775" y="3708399"/>
            <a:ext cx="1368425" cy="584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sz="700" b="1"/>
            </a:pPr>
            <a:r>
              <a:t>In addition to taking part in</a:t>
            </a:r>
          </a:p>
          <a:p>
            <a:pPr>
              <a:lnSpc>
                <a:spcPct val="90000"/>
              </a:lnSpc>
              <a:defRPr sz="700" b="1"/>
            </a:pPr>
            <a:r>
              <a:t>many important chemical</a:t>
            </a:r>
          </a:p>
          <a:p>
            <a:pPr>
              <a:lnSpc>
                <a:spcPct val="90000"/>
              </a:lnSpc>
              <a:defRPr sz="700" b="1"/>
            </a:pPr>
            <a:r>
              <a:t>reactions in cells, glycerol</a:t>
            </a:r>
          </a:p>
          <a:p>
            <a:pPr>
              <a:defRPr sz="700" b="1"/>
            </a:pPr>
            <a:r>
              <a:t>phosphate provides the</a:t>
            </a:r>
          </a:p>
          <a:p>
            <a:pPr>
              <a:defRPr sz="700" b="1"/>
            </a:pPr>
            <a:r>
              <a:t>backbone for phospholipids,</a:t>
            </a:r>
          </a:p>
          <a:p>
            <a:pPr>
              <a:lnSpc>
                <a:spcPct val="90000"/>
              </a:lnSpc>
              <a:defRPr sz="700" b="1"/>
            </a:pPr>
            <a:r>
              <a:t>the most prevalent molecules in</a:t>
            </a:r>
          </a:p>
          <a:p>
            <a:pPr>
              <a:lnSpc>
                <a:spcPct val="90000"/>
              </a:lnSpc>
              <a:defRPr sz="700" b="1"/>
            </a:pPr>
            <a:r>
              <a:t>cell membranes.</a:t>
            </a:r>
          </a:p>
        </p:txBody>
      </p:sp>
      <p:sp>
        <p:nvSpPr>
          <p:cNvPr id="394" name="Glycerol phosphate"/>
          <p:cNvSpPr txBox="1"/>
          <p:nvPr/>
        </p:nvSpPr>
        <p:spPr>
          <a:xfrm>
            <a:off x="5076825" y="3486150"/>
            <a:ext cx="841375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sz="700" b="1"/>
            </a:lvl1pPr>
          </a:lstStyle>
          <a:p>
            <a:r>
              <a:t>Glycerol phosphate</a:t>
            </a:r>
          </a:p>
        </p:txBody>
      </p:sp>
      <p:sp>
        <p:nvSpPr>
          <p:cNvPr id="395" name="Cysteine"/>
          <p:cNvSpPr txBox="1"/>
          <p:nvPr/>
        </p:nvSpPr>
        <p:spPr>
          <a:xfrm>
            <a:off x="3844925" y="3651250"/>
            <a:ext cx="396875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sz="700" b="1"/>
            </a:lvl1pPr>
          </a:lstStyle>
          <a:p>
            <a:r>
              <a:t>Cysteine</a:t>
            </a:r>
          </a:p>
        </p:txBody>
      </p:sp>
      <p:sp>
        <p:nvSpPr>
          <p:cNvPr id="396" name="Cysteine is an important…"/>
          <p:cNvSpPr txBox="1"/>
          <p:nvPr/>
        </p:nvSpPr>
        <p:spPr>
          <a:xfrm>
            <a:off x="3476625" y="3879849"/>
            <a:ext cx="1050925" cy="246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sz="700" b="1"/>
            </a:pPr>
            <a:r>
              <a:t>Cysteine is an important</a:t>
            </a:r>
          </a:p>
          <a:p>
            <a:pPr>
              <a:lnSpc>
                <a:spcPct val="90000"/>
              </a:lnSpc>
              <a:defRPr sz="700" b="1"/>
            </a:pPr>
            <a:r>
              <a:t>sulfur-containing amino</a:t>
            </a:r>
          </a:p>
          <a:p>
            <a:pPr>
              <a:lnSpc>
                <a:spcPct val="90000"/>
              </a:lnSpc>
              <a:defRPr sz="700" b="1"/>
            </a:pPr>
            <a:r>
              <a:t>acid.</a:t>
            </a:r>
          </a:p>
        </p:txBody>
      </p:sp>
      <p:sp>
        <p:nvSpPr>
          <p:cNvPr id="397" name="Glycine"/>
          <p:cNvSpPr txBox="1"/>
          <p:nvPr/>
        </p:nvSpPr>
        <p:spPr>
          <a:xfrm>
            <a:off x="2593975" y="3448050"/>
            <a:ext cx="339725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sz="700" b="1"/>
            </a:lvl1pPr>
          </a:lstStyle>
          <a:p>
            <a:r>
              <a:t>Glycine</a:t>
            </a:r>
          </a:p>
        </p:txBody>
      </p:sp>
      <p:sp>
        <p:nvSpPr>
          <p:cNvPr id="398" name="Because it also has a…"/>
          <p:cNvSpPr txBox="1"/>
          <p:nvPr/>
        </p:nvSpPr>
        <p:spPr>
          <a:xfrm>
            <a:off x="2270125" y="3663950"/>
            <a:ext cx="1006475" cy="567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sz="700" b="1"/>
            </a:pPr>
            <a:r>
              <a:t>Because it also has a</a:t>
            </a:r>
          </a:p>
          <a:p>
            <a:pPr>
              <a:lnSpc>
                <a:spcPct val="90000"/>
              </a:lnSpc>
              <a:defRPr sz="700" b="1"/>
            </a:pPr>
            <a:r>
              <a:t>carboxyl group, glycine</a:t>
            </a:r>
          </a:p>
          <a:p>
            <a:pPr>
              <a:lnSpc>
                <a:spcPct val="90000"/>
              </a:lnSpc>
              <a:defRPr sz="700" b="1"/>
            </a:pPr>
            <a:r>
              <a:t>is both an amine and</a:t>
            </a:r>
          </a:p>
          <a:p>
            <a:pPr>
              <a:lnSpc>
                <a:spcPct val="90000"/>
              </a:lnSpc>
              <a:defRPr sz="700" b="1"/>
            </a:pPr>
            <a:r>
              <a:t>a carboxylic acid;</a:t>
            </a:r>
          </a:p>
          <a:p>
            <a:pPr>
              <a:lnSpc>
                <a:spcPct val="90000"/>
              </a:lnSpc>
              <a:defRPr sz="700" b="1"/>
            </a:pPr>
            <a:r>
              <a:t>compounds with both</a:t>
            </a:r>
          </a:p>
          <a:p>
            <a:pPr>
              <a:lnSpc>
                <a:spcPct val="90000"/>
              </a:lnSpc>
              <a:defRPr sz="700" b="1"/>
            </a:pPr>
            <a:r>
              <a:t>groups are called </a:t>
            </a:r>
          </a:p>
          <a:p>
            <a:pPr>
              <a:lnSpc>
                <a:spcPct val="90000"/>
              </a:lnSpc>
              <a:defRPr sz="700" b="1"/>
            </a:pPr>
            <a:r>
              <a:t>amino acids.</a:t>
            </a:r>
          </a:p>
        </p:txBody>
      </p:sp>
      <p:sp>
        <p:nvSpPr>
          <p:cNvPr id="399" name="Circle"/>
          <p:cNvSpPr/>
          <p:nvPr/>
        </p:nvSpPr>
        <p:spPr>
          <a:xfrm>
            <a:off x="2271712" y="4592637"/>
            <a:ext cx="60326" cy="58738"/>
          </a:xfrm>
          <a:prstGeom prst="ellipse">
            <a:avLst/>
          </a:prstGeom>
          <a:solidFill>
            <a:srgbClr val="3968B7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400" name="Circle"/>
          <p:cNvSpPr/>
          <p:nvPr/>
        </p:nvSpPr>
        <p:spPr>
          <a:xfrm>
            <a:off x="2265362" y="5792787"/>
            <a:ext cx="60326" cy="58738"/>
          </a:xfrm>
          <a:prstGeom prst="ellipse">
            <a:avLst/>
          </a:prstGeom>
          <a:solidFill>
            <a:srgbClr val="3968B7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401" name="Circle"/>
          <p:cNvSpPr/>
          <p:nvPr/>
        </p:nvSpPr>
        <p:spPr>
          <a:xfrm>
            <a:off x="3459162" y="4592637"/>
            <a:ext cx="60326" cy="58738"/>
          </a:xfrm>
          <a:prstGeom prst="ellipse">
            <a:avLst/>
          </a:prstGeom>
          <a:solidFill>
            <a:srgbClr val="3968B7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402" name="Circle"/>
          <p:cNvSpPr/>
          <p:nvPr/>
        </p:nvSpPr>
        <p:spPr>
          <a:xfrm>
            <a:off x="3459162" y="5246687"/>
            <a:ext cx="60326" cy="58738"/>
          </a:xfrm>
          <a:prstGeom prst="ellipse">
            <a:avLst/>
          </a:prstGeom>
          <a:solidFill>
            <a:srgbClr val="3968B7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403" name="Circle"/>
          <p:cNvSpPr/>
          <p:nvPr/>
        </p:nvSpPr>
        <p:spPr>
          <a:xfrm>
            <a:off x="4811712" y="4592637"/>
            <a:ext cx="60326" cy="58738"/>
          </a:xfrm>
          <a:prstGeom prst="ellipse">
            <a:avLst/>
          </a:prstGeom>
          <a:solidFill>
            <a:srgbClr val="3968B7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404" name="Circle"/>
          <p:cNvSpPr/>
          <p:nvPr/>
        </p:nvSpPr>
        <p:spPr>
          <a:xfrm>
            <a:off x="4811712" y="5246687"/>
            <a:ext cx="60326" cy="58738"/>
          </a:xfrm>
          <a:prstGeom prst="ellipse">
            <a:avLst/>
          </a:prstGeom>
          <a:solidFill>
            <a:srgbClr val="3968B7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405" name="Circle"/>
          <p:cNvSpPr/>
          <p:nvPr/>
        </p:nvSpPr>
        <p:spPr>
          <a:xfrm>
            <a:off x="6380162" y="4586287"/>
            <a:ext cx="60326" cy="58738"/>
          </a:xfrm>
          <a:prstGeom prst="ellipse">
            <a:avLst/>
          </a:prstGeom>
          <a:solidFill>
            <a:srgbClr val="3968B7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406" name="Circle"/>
          <p:cNvSpPr/>
          <p:nvPr/>
        </p:nvSpPr>
        <p:spPr>
          <a:xfrm>
            <a:off x="6386512" y="5068887"/>
            <a:ext cx="60326" cy="58738"/>
          </a:xfrm>
          <a:prstGeom prst="ellipse">
            <a:avLst/>
          </a:prstGeom>
          <a:solidFill>
            <a:srgbClr val="3968B7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407" name="Addition of a methyl group…"/>
          <p:cNvSpPr txBox="1"/>
          <p:nvPr/>
        </p:nvSpPr>
        <p:spPr>
          <a:xfrm>
            <a:off x="6492875" y="4571999"/>
            <a:ext cx="1146175" cy="3268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sz="700" b="1"/>
            </a:pPr>
            <a:r>
              <a:t>Addition of a methyl group</a:t>
            </a:r>
          </a:p>
          <a:p>
            <a:pPr>
              <a:lnSpc>
                <a:spcPct val="90000"/>
              </a:lnSpc>
              <a:defRPr sz="700" b="1"/>
            </a:pPr>
            <a:r>
              <a:t>to DNA, or to molecules</a:t>
            </a:r>
          </a:p>
          <a:p>
            <a:pPr>
              <a:lnSpc>
                <a:spcPct val="90000"/>
              </a:lnSpc>
              <a:defRPr sz="700" b="1"/>
            </a:pPr>
            <a:r>
              <a:t>bound to DNA, affects</a:t>
            </a:r>
          </a:p>
          <a:p>
            <a:pPr>
              <a:defRPr sz="700" b="1"/>
            </a:pPr>
            <a:r>
              <a:t>expression of genes.</a:t>
            </a:r>
          </a:p>
        </p:txBody>
      </p:sp>
      <p:sp>
        <p:nvSpPr>
          <p:cNvPr id="408" name="Arrangement of methyl…"/>
          <p:cNvSpPr txBox="1"/>
          <p:nvPr/>
        </p:nvSpPr>
        <p:spPr>
          <a:xfrm>
            <a:off x="6499225" y="5060950"/>
            <a:ext cx="1139825" cy="326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sz="700" b="1"/>
            </a:pPr>
            <a:r>
              <a:t>Arrangement of methyl</a:t>
            </a:r>
          </a:p>
          <a:p>
            <a:pPr>
              <a:lnSpc>
                <a:spcPct val="90000"/>
              </a:lnSpc>
              <a:defRPr sz="700" b="1"/>
            </a:pPr>
            <a:r>
              <a:t>groups in male and female</a:t>
            </a:r>
          </a:p>
          <a:p>
            <a:pPr>
              <a:lnSpc>
                <a:spcPct val="90000"/>
              </a:lnSpc>
              <a:defRPr sz="700" b="1"/>
            </a:pPr>
            <a:r>
              <a:t>sex hormones affects</a:t>
            </a:r>
          </a:p>
          <a:p>
            <a:pPr>
              <a:lnSpc>
                <a:spcPct val="90000"/>
              </a:lnSpc>
              <a:defRPr sz="700" b="1"/>
            </a:pPr>
            <a:r>
              <a:t>their shape and function.</a:t>
            </a:r>
          </a:p>
        </p:txBody>
      </p:sp>
      <p:sp>
        <p:nvSpPr>
          <p:cNvPr id="409" name="Contributes negative charge…"/>
          <p:cNvSpPr txBox="1"/>
          <p:nvPr/>
        </p:nvSpPr>
        <p:spPr>
          <a:xfrm>
            <a:off x="4924425" y="4572000"/>
            <a:ext cx="1241425" cy="496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sz="700" b="1"/>
            </a:pPr>
            <a:r>
              <a:t>Contributes negative charge</a:t>
            </a:r>
          </a:p>
          <a:p>
            <a:pPr>
              <a:lnSpc>
                <a:spcPct val="90000"/>
              </a:lnSpc>
              <a:defRPr sz="700" b="1"/>
            </a:pPr>
            <a:r>
              <a:t>to the molecule of which it is</a:t>
            </a:r>
          </a:p>
          <a:p>
            <a:pPr>
              <a:lnSpc>
                <a:spcPct val="90000"/>
              </a:lnSpc>
              <a:defRPr sz="700" b="1"/>
            </a:pPr>
            <a:r>
              <a:t>a part (2– when at the end of</a:t>
            </a:r>
          </a:p>
          <a:p>
            <a:pPr>
              <a:lnSpc>
                <a:spcPct val="90000"/>
              </a:lnSpc>
              <a:defRPr sz="700" b="1"/>
            </a:pPr>
            <a:r>
              <a:t>a molecule; 1– when located</a:t>
            </a:r>
          </a:p>
          <a:p>
            <a:pPr>
              <a:defRPr sz="700" b="1"/>
            </a:pPr>
            <a:r>
              <a:t>internally in a chain of</a:t>
            </a:r>
          </a:p>
          <a:p>
            <a:pPr>
              <a:defRPr sz="700" b="1"/>
            </a:pPr>
            <a:r>
              <a:t>phosphates).</a:t>
            </a:r>
          </a:p>
        </p:txBody>
      </p:sp>
      <p:sp>
        <p:nvSpPr>
          <p:cNvPr id="410" name="Has the potential to react…"/>
          <p:cNvSpPr txBox="1"/>
          <p:nvPr/>
        </p:nvSpPr>
        <p:spPr>
          <a:xfrm>
            <a:off x="4924425" y="5226050"/>
            <a:ext cx="1222375" cy="166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sz="700" b="1"/>
            </a:pPr>
            <a:r>
              <a:t>Has the potential to react</a:t>
            </a:r>
          </a:p>
          <a:p>
            <a:pPr>
              <a:lnSpc>
                <a:spcPct val="90000"/>
              </a:lnSpc>
              <a:defRPr sz="700" b="1"/>
            </a:pPr>
            <a:r>
              <a:t>with water, releasing energy.</a:t>
            </a:r>
          </a:p>
        </p:txBody>
      </p:sp>
      <p:sp>
        <p:nvSpPr>
          <p:cNvPr id="411" name="Two sulfhydryl groups…"/>
          <p:cNvSpPr txBox="1"/>
          <p:nvPr/>
        </p:nvSpPr>
        <p:spPr>
          <a:xfrm>
            <a:off x="3559175" y="4572000"/>
            <a:ext cx="1000125" cy="496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sz="700" b="1"/>
            </a:pPr>
            <a:r>
              <a:t>Two sulfhydryl groups</a:t>
            </a:r>
          </a:p>
          <a:p>
            <a:pPr>
              <a:lnSpc>
                <a:spcPct val="90000"/>
              </a:lnSpc>
              <a:defRPr sz="700" b="1"/>
            </a:pPr>
            <a:r>
              <a:t>can react, forming a</a:t>
            </a:r>
          </a:p>
          <a:p>
            <a:pPr>
              <a:lnSpc>
                <a:spcPct val="90000"/>
              </a:lnSpc>
              <a:defRPr sz="700" b="1"/>
            </a:pPr>
            <a:r>
              <a:t>covalent bond. This</a:t>
            </a:r>
          </a:p>
          <a:p>
            <a:pPr>
              <a:lnSpc>
                <a:spcPct val="90000"/>
              </a:lnSpc>
              <a:defRPr sz="700" b="1"/>
            </a:pPr>
            <a:r>
              <a:t>“cross-linking” helps</a:t>
            </a:r>
          </a:p>
          <a:p>
            <a:pPr>
              <a:defRPr sz="700" b="1"/>
            </a:pPr>
            <a:r>
              <a:t>stabilize protein</a:t>
            </a:r>
          </a:p>
          <a:p>
            <a:pPr>
              <a:defRPr sz="700" b="1"/>
            </a:pPr>
            <a:r>
              <a:t>structure.</a:t>
            </a:r>
          </a:p>
        </p:txBody>
      </p:sp>
      <p:sp>
        <p:nvSpPr>
          <p:cNvPr id="412" name="Cross-linking of…"/>
          <p:cNvSpPr txBox="1"/>
          <p:nvPr/>
        </p:nvSpPr>
        <p:spPr>
          <a:xfrm>
            <a:off x="3559175" y="5232400"/>
            <a:ext cx="1057275" cy="88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sz="700" b="1"/>
            </a:pPr>
            <a:r>
              <a:t>Cross-linking of</a:t>
            </a:r>
          </a:p>
          <a:p>
            <a:pPr>
              <a:lnSpc>
                <a:spcPct val="90000"/>
              </a:lnSpc>
              <a:defRPr sz="700" b="1"/>
            </a:pPr>
            <a:r>
              <a:t>cysteines in hair</a:t>
            </a:r>
          </a:p>
          <a:p>
            <a:pPr>
              <a:lnSpc>
                <a:spcPct val="90000"/>
              </a:lnSpc>
              <a:defRPr sz="700" b="1"/>
            </a:pPr>
            <a:r>
              <a:t>proteins maintains the</a:t>
            </a:r>
          </a:p>
          <a:p>
            <a:pPr>
              <a:lnSpc>
                <a:spcPct val="90000"/>
              </a:lnSpc>
              <a:defRPr sz="700" b="1"/>
            </a:pPr>
            <a:r>
              <a:t>curliness or straightness</a:t>
            </a:r>
          </a:p>
          <a:p>
            <a:pPr>
              <a:lnSpc>
                <a:spcPct val="90000"/>
              </a:lnSpc>
              <a:defRPr sz="700" b="1"/>
            </a:pPr>
            <a:r>
              <a:t>of hair. Straight hair can</a:t>
            </a:r>
          </a:p>
          <a:p>
            <a:pPr>
              <a:lnSpc>
                <a:spcPct val="90000"/>
              </a:lnSpc>
              <a:defRPr sz="700" b="1"/>
            </a:pPr>
            <a:r>
              <a:t>be “permanently” curled</a:t>
            </a:r>
          </a:p>
          <a:p>
            <a:pPr>
              <a:lnSpc>
                <a:spcPct val="90000"/>
              </a:lnSpc>
              <a:defRPr sz="700" b="1"/>
            </a:pPr>
            <a:r>
              <a:t>by shaping it around</a:t>
            </a:r>
          </a:p>
          <a:p>
            <a:pPr>
              <a:lnSpc>
                <a:spcPct val="90000"/>
              </a:lnSpc>
              <a:defRPr sz="700" b="1"/>
            </a:pPr>
            <a:r>
              <a:t>curlers, then breaking</a:t>
            </a:r>
          </a:p>
          <a:p>
            <a:pPr>
              <a:lnSpc>
                <a:spcPct val="90000"/>
              </a:lnSpc>
              <a:defRPr sz="700" b="1"/>
            </a:pPr>
            <a:r>
              <a:t>and re-forming the</a:t>
            </a:r>
          </a:p>
          <a:p>
            <a:pPr>
              <a:lnSpc>
                <a:spcPct val="90000"/>
              </a:lnSpc>
              <a:defRPr sz="700" b="1"/>
            </a:pPr>
            <a:r>
              <a:t>cross-linking bonds.</a:t>
            </a:r>
          </a:p>
        </p:txBody>
      </p:sp>
      <p:sp>
        <p:nvSpPr>
          <p:cNvPr id="413" name="Acts as a base; can…"/>
          <p:cNvSpPr txBox="1"/>
          <p:nvPr/>
        </p:nvSpPr>
        <p:spPr>
          <a:xfrm>
            <a:off x="2384425" y="4572000"/>
            <a:ext cx="835025" cy="407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sz="700" b="1"/>
            </a:pPr>
            <a:r>
              <a:t>Acts as a base; can</a:t>
            </a:r>
          </a:p>
          <a:p>
            <a:pPr>
              <a:lnSpc>
                <a:spcPct val="90000"/>
              </a:lnSpc>
              <a:defRPr sz="700" b="1"/>
            </a:pPr>
            <a:r>
              <a:t>pick up an H</a:t>
            </a:r>
            <a:r>
              <a:rPr baseline="30000"/>
              <a:t>+</a:t>
            </a:r>
            <a:r>
              <a:t> from</a:t>
            </a:r>
          </a:p>
          <a:p>
            <a:pPr>
              <a:lnSpc>
                <a:spcPct val="90000"/>
              </a:lnSpc>
              <a:defRPr sz="700" b="1"/>
            </a:pPr>
            <a:r>
              <a:t>the surrounding</a:t>
            </a:r>
          </a:p>
          <a:p>
            <a:pPr>
              <a:lnSpc>
                <a:spcPct val="90000"/>
              </a:lnSpc>
              <a:defRPr sz="700" b="1"/>
            </a:pPr>
            <a:r>
              <a:t>solution (water, in </a:t>
            </a:r>
          </a:p>
          <a:p>
            <a:pPr>
              <a:defRPr sz="700" b="1"/>
            </a:pPr>
            <a:r>
              <a:t>living organisms).</a:t>
            </a:r>
          </a:p>
        </p:txBody>
      </p:sp>
      <p:sp>
        <p:nvSpPr>
          <p:cNvPr id="414" name="Ionized, with a…"/>
          <p:cNvSpPr txBox="1"/>
          <p:nvPr/>
        </p:nvSpPr>
        <p:spPr>
          <a:xfrm>
            <a:off x="2378075" y="5778499"/>
            <a:ext cx="866775" cy="246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sz="700" b="1"/>
            </a:pPr>
            <a:r>
              <a:t>Ionized, with a</a:t>
            </a:r>
          </a:p>
          <a:p>
            <a:pPr>
              <a:lnSpc>
                <a:spcPct val="90000"/>
              </a:lnSpc>
              <a:defRPr sz="700" b="1"/>
            </a:pPr>
            <a:r>
              <a:t>charge of 1+, under</a:t>
            </a:r>
          </a:p>
          <a:p>
            <a:pPr>
              <a:lnSpc>
                <a:spcPct val="90000"/>
              </a:lnSpc>
              <a:defRPr sz="700" b="1"/>
            </a:pPr>
            <a:r>
              <a:t>cellular conditions.</a:t>
            </a:r>
          </a:p>
        </p:txBody>
      </p:sp>
      <p:sp>
        <p:nvSpPr>
          <p:cNvPr id="415" name="(nonionized)"/>
          <p:cNvSpPr txBox="1"/>
          <p:nvPr/>
        </p:nvSpPr>
        <p:spPr>
          <a:xfrm>
            <a:off x="2263775" y="5613400"/>
            <a:ext cx="561975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sz="700" b="1"/>
            </a:lvl1pPr>
          </a:lstStyle>
          <a:p>
            <a:r>
              <a:t>(nonionized)</a:t>
            </a:r>
          </a:p>
        </p:txBody>
      </p:sp>
      <p:sp>
        <p:nvSpPr>
          <p:cNvPr id="416" name="(ionized)"/>
          <p:cNvSpPr txBox="1"/>
          <p:nvPr/>
        </p:nvSpPr>
        <p:spPr>
          <a:xfrm>
            <a:off x="2847975" y="5607050"/>
            <a:ext cx="377825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sz="700" b="1"/>
            </a:lvl1pPr>
          </a:lstStyle>
          <a:p>
            <a:r>
              <a:t>(ionized)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04_10cChemicalGroups-U.jpeg" descr="04_10cChemicalGroups-U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6862" y="398462"/>
            <a:ext cx="8548688" cy="6061076"/>
          </a:xfrm>
          <a:prstGeom prst="rect">
            <a:avLst/>
          </a:prstGeom>
          <a:ln w="12700">
            <a:miter lim="400000"/>
          </a:ln>
        </p:spPr>
      </p:pic>
      <p:sp>
        <p:nvSpPr>
          <p:cNvPr id="421" name="Fig. 4-10c"/>
          <p:cNvSpPr txBox="1"/>
          <p:nvPr/>
        </p:nvSpPr>
        <p:spPr>
          <a:xfrm>
            <a:off x="152400" y="0"/>
            <a:ext cx="19812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marL="450850" indent="-450850">
              <a:lnSpc>
                <a:spcPct val="90000"/>
              </a:lnSpc>
              <a:defRPr sz="1200"/>
            </a:lvl1pPr>
          </a:lstStyle>
          <a:p>
            <a:r>
              <a:t>Fig. 4-10c</a:t>
            </a:r>
          </a:p>
        </p:txBody>
      </p:sp>
      <p:sp>
        <p:nvSpPr>
          <p:cNvPr id="422" name="STRUCTURE"/>
          <p:cNvSpPr txBox="1"/>
          <p:nvPr/>
        </p:nvSpPr>
        <p:spPr>
          <a:xfrm>
            <a:off x="331787" y="1184275"/>
            <a:ext cx="1133476" cy="185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sz="1300" b="1"/>
            </a:lvl1pPr>
          </a:lstStyle>
          <a:p>
            <a:r>
              <a:t>STRUCTURE</a:t>
            </a:r>
          </a:p>
        </p:txBody>
      </p:sp>
      <p:sp>
        <p:nvSpPr>
          <p:cNvPr id="423" name="EXAMPLE"/>
          <p:cNvSpPr txBox="1"/>
          <p:nvPr/>
        </p:nvSpPr>
        <p:spPr>
          <a:xfrm>
            <a:off x="552450" y="2909887"/>
            <a:ext cx="949325" cy="1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sz="1300" b="1"/>
            </a:lvl1pPr>
          </a:lstStyle>
          <a:p>
            <a:r>
              <a:t>EXAMPLE</a:t>
            </a:r>
          </a:p>
        </p:txBody>
      </p:sp>
      <p:sp>
        <p:nvSpPr>
          <p:cNvPr id="424" name="NAME OF…"/>
          <p:cNvSpPr txBox="1"/>
          <p:nvPr/>
        </p:nvSpPr>
        <p:spPr>
          <a:xfrm>
            <a:off x="7735887" y="1176337"/>
            <a:ext cx="1133476" cy="357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sz="1300" b="1"/>
            </a:pPr>
            <a:r>
              <a:t>NAME OF</a:t>
            </a:r>
          </a:p>
          <a:p>
            <a:pPr>
              <a:lnSpc>
                <a:spcPct val="90000"/>
              </a:lnSpc>
              <a:defRPr sz="1300" b="1"/>
            </a:pPr>
            <a:r>
              <a:t>COMPOUND</a:t>
            </a:r>
          </a:p>
        </p:txBody>
      </p:sp>
      <p:sp>
        <p:nvSpPr>
          <p:cNvPr id="425" name="FUNCTIONAL…"/>
          <p:cNvSpPr txBox="1"/>
          <p:nvPr/>
        </p:nvSpPr>
        <p:spPr>
          <a:xfrm>
            <a:off x="7731125" y="2909887"/>
            <a:ext cx="1133475" cy="357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sz="1300" b="1"/>
            </a:pPr>
            <a:r>
              <a:t>FUNCTIONAL</a:t>
            </a:r>
          </a:p>
          <a:p>
            <a:pPr>
              <a:lnSpc>
                <a:spcPct val="90000"/>
              </a:lnSpc>
              <a:defRPr sz="1300" b="1"/>
            </a:pPr>
            <a:r>
              <a:t>PROPERTIES</a:t>
            </a:r>
          </a:p>
        </p:txBody>
      </p:sp>
      <p:sp>
        <p:nvSpPr>
          <p:cNvPr id="426" name="Carboxyl"/>
          <p:cNvSpPr txBox="1"/>
          <p:nvPr/>
        </p:nvSpPr>
        <p:spPr>
          <a:xfrm>
            <a:off x="3940175" y="527050"/>
            <a:ext cx="1133475" cy="221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1600" b="1">
                <a:solidFill>
                  <a:srgbClr val="EF1A23"/>
                </a:solidFill>
              </a:defRPr>
            </a:lvl1pPr>
          </a:lstStyle>
          <a:p>
            <a:r>
              <a:t>Carboxyl</a:t>
            </a:r>
          </a:p>
        </p:txBody>
      </p:sp>
      <p:sp>
        <p:nvSpPr>
          <p:cNvPr id="427" name="Acetic acid, which gives vinegar its sour taste"/>
          <p:cNvSpPr txBox="1"/>
          <p:nvPr/>
        </p:nvSpPr>
        <p:spPr>
          <a:xfrm>
            <a:off x="1711325" y="4011612"/>
            <a:ext cx="2746375" cy="357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sz="1300" b="1"/>
            </a:lvl1pPr>
          </a:lstStyle>
          <a:p>
            <a:r>
              <a:t>Acetic acid, which gives vinegar its sour taste</a:t>
            </a:r>
          </a:p>
        </p:txBody>
      </p:sp>
      <p:sp>
        <p:nvSpPr>
          <p:cNvPr id="428" name="Carboxylic acids, or organic acids"/>
          <p:cNvSpPr txBox="1"/>
          <p:nvPr/>
        </p:nvSpPr>
        <p:spPr>
          <a:xfrm>
            <a:off x="4883150" y="1350962"/>
            <a:ext cx="2527300" cy="357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sz="1300" b="1"/>
            </a:lvl1pPr>
          </a:lstStyle>
          <a:p>
            <a:r>
              <a:t>Carboxylic acids, or organic acids</a:t>
            </a:r>
          </a:p>
        </p:txBody>
      </p:sp>
      <p:sp>
        <p:nvSpPr>
          <p:cNvPr id="429" name="Has acidic properties…"/>
          <p:cNvSpPr txBox="1"/>
          <p:nvPr/>
        </p:nvSpPr>
        <p:spPr>
          <a:xfrm>
            <a:off x="5014912" y="3025775"/>
            <a:ext cx="2482851" cy="701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sz="1300" b="1"/>
            </a:pPr>
            <a:r>
              <a:t>Has acidic properties</a:t>
            </a:r>
          </a:p>
          <a:p>
            <a:pPr>
              <a:lnSpc>
                <a:spcPct val="90000"/>
              </a:lnSpc>
              <a:defRPr sz="1300" b="1"/>
            </a:pPr>
            <a:r>
              <a:t>because the covalent bond between oxygen and hydrogen is so polar; for example,</a:t>
            </a:r>
          </a:p>
        </p:txBody>
      </p:sp>
      <p:sp>
        <p:nvSpPr>
          <p:cNvPr id="430" name="Circle"/>
          <p:cNvSpPr/>
          <p:nvPr/>
        </p:nvSpPr>
        <p:spPr>
          <a:xfrm>
            <a:off x="4791075" y="3065462"/>
            <a:ext cx="104775" cy="104776"/>
          </a:xfrm>
          <a:prstGeom prst="ellipse">
            <a:avLst/>
          </a:prstGeom>
          <a:solidFill>
            <a:srgbClr val="4168B7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431" name="Circle"/>
          <p:cNvSpPr/>
          <p:nvPr/>
        </p:nvSpPr>
        <p:spPr>
          <a:xfrm>
            <a:off x="4791075" y="5368925"/>
            <a:ext cx="104775" cy="104775"/>
          </a:xfrm>
          <a:prstGeom prst="ellipse">
            <a:avLst/>
          </a:prstGeom>
          <a:solidFill>
            <a:srgbClr val="4168B7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432" name="Found in cells in the ionized form with a charge of 1– and called a carboxylate ion (here, specifically, the acetate ion)."/>
          <p:cNvSpPr txBox="1"/>
          <p:nvPr/>
        </p:nvSpPr>
        <p:spPr>
          <a:xfrm>
            <a:off x="5014912" y="5330825"/>
            <a:ext cx="2482851" cy="701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sz="1300" b="1"/>
            </a:lvl1pPr>
          </a:lstStyle>
          <a:p>
            <a:r>
              <a:t>Found in cells in the ionized form with a charge of 1– and called a carboxylate ion (here, specifically, the acetate ion).</a:t>
            </a:r>
          </a:p>
        </p:txBody>
      </p:sp>
      <p:sp>
        <p:nvSpPr>
          <p:cNvPr id="433" name="Acetic acid"/>
          <p:cNvSpPr txBox="1"/>
          <p:nvPr/>
        </p:nvSpPr>
        <p:spPr>
          <a:xfrm>
            <a:off x="4835525" y="4916487"/>
            <a:ext cx="1003300" cy="1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1300" b="1"/>
            </a:lvl1pPr>
          </a:lstStyle>
          <a:p>
            <a:r>
              <a:t>Acetic acid</a:t>
            </a:r>
          </a:p>
        </p:txBody>
      </p:sp>
      <p:sp>
        <p:nvSpPr>
          <p:cNvPr id="434" name="Acetate ion"/>
          <p:cNvSpPr txBox="1"/>
          <p:nvPr/>
        </p:nvSpPr>
        <p:spPr>
          <a:xfrm>
            <a:off x="6148387" y="4916487"/>
            <a:ext cx="1003301" cy="1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1300" b="1"/>
            </a:lvl1pPr>
          </a:lstStyle>
          <a:p>
            <a:r>
              <a:t>Acetate ion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04_10dChemicalGroups-U.jpeg" descr="04_10dChemicalGroups-U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1075" y="566737"/>
            <a:ext cx="7181850" cy="5724526"/>
          </a:xfrm>
          <a:prstGeom prst="rect">
            <a:avLst/>
          </a:prstGeom>
          <a:ln w="12700">
            <a:miter lim="400000"/>
          </a:ln>
        </p:spPr>
      </p:pic>
      <p:sp>
        <p:nvSpPr>
          <p:cNvPr id="439" name="Fig. 4-10d"/>
          <p:cNvSpPr txBox="1"/>
          <p:nvPr/>
        </p:nvSpPr>
        <p:spPr>
          <a:xfrm>
            <a:off x="152400" y="0"/>
            <a:ext cx="19812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marL="450850" indent="-450850">
              <a:lnSpc>
                <a:spcPct val="90000"/>
              </a:lnSpc>
              <a:defRPr sz="1200"/>
            </a:lvl1pPr>
          </a:lstStyle>
          <a:p>
            <a:r>
              <a:t>Fig. 4-10d</a:t>
            </a:r>
          </a:p>
        </p:txBody>
      </p:sp>
      <p:sp>
        <p:nvSpPr>
          <p:cNvPr id="440" name="Circle"/>
          <p:cNvSpPr/>
          <p:nvPr/>
        </p:nvSpPr>
        <p:spPr>
          <a:xfrm>
            <a:off x="4803775" y="2997200"/>
            <a:ext cx="104775" cy="104775"/>
          </a:xfrm>
          <a:prstGeom prst="ellipse">
            <a:avLst/>
          </a:prstGeom>
          <a:solidFill>
            <a:srgbClr val="4168B7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441" name="Circle"/>
          <p:cNvSpPr/>
          <p:nvPr/>
        </p:nvSpPr>
        <p:spPr>
          <a:xfrm>
            <a:off x="4803775" y="5378450"/>
            <a:ext cx="104775" cy="104775"/>
          </a:xfrm>
          <a:prstGeom prst="ellipse">
            <a:avLst/>
          </a:prstGeom>
          <a:solidFill>
            <a:srgbClr val="4168B7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442" name="STRUCTURE"/>
          <p:cNvSpPr txBox="1"/>
          <p:nvPr/>
        </p:nvSpPr>
        <p:spPr>
          <a:xfrm>
            <a:off x="1017587" y="1354137"/>
            <a:ext cx="1133476" cy="1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sz="1300" b="1"/>
            </a:lvl1pPr>
          </a:lstStyle>
          <a:p>
            <a:r>
              <a:t>STRUCTURE</a:t>
            </a:r>
          </a:p>
        </p:txBody>
      </p:sp>
      <p:sp>
        <p:nvSpPr>
          <p:cNvPr id="443" name="EXAMPLE"/>
          <p:cNvSpPr txBox="1"/>
          <p:nvPr/>
        </p:nvSpPr>
        <p:spPr>
          <a:xfrm>
            <a:off x="1235075" y="2794000"/>
            <a:ext cx="949325" cy="185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sz="1300" b="1"/>
            </a:lvl1pPr>
          </a:lstStyle>
          <a:p>
            <a:r>
              <a:t>EXAMPLE</a:t>
            </a:r>
          </a:p>
        </p:txBody>
      </p:sp>
      <p:sp>
        <p:nvSpPr>
          <p:cNvPr id="444" name="NAME OF…"/>
          <p:cNvSpPr txBox="1"/>
          <p:nvPr/>
        </p:nvSpPr>
        <p:spPr>
          <a:xfrm>
            <a:off x="7050087" y="1371600"/>
            <a:ext cx="1133476" cy="357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sz="1300" b="1"/>
            </a:pPr>
            <a:r>
              <a:t>NAME OF</a:t>
            </a:r>
          </a:p>
          <a:p>
            <a:pPr>
              <a:lnSpc>
                <a:spcPct val="90000"/>
              </a:lnSpc>
              <a:defRPr sz="1300" b="1"/>
            </a:pPr>
            <a:r>
              <a:t>COMPOUND</a:t>
            </a:r>
          </a:p>
        </p:txBody>
      </p:sp>
      <p:sp>
        <p:nvSpPr>
          <p:cNvPr id="445" name="FUNCTIONAL…"/>
          <p:cNvSpPr txBox="1"/>
          <p:nvPr/>
        </p:nvSpPr>
        <p:spPr>
          <a:xfrm>
            <a:off x="7050087" y="2797175"/>
            <a:ext cx="1133476" cy="357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sz="1300" b="1"/>
            </a:pPr>
            <a:r>
              <a:t>FUNCTIONAL</a:t>
            </a:r>
          </a:p>
          <a:p>
            <a:pPr>
              <a:lnSpc>
                <a:spcPct val="90000"/>
              </a:lnSpc>
              <a:defRPr sz="1300" b="1"/>
            </a:pPr>
            <a:r>
              <a:t>PROPERTIES</a:t>
            </a:r>
          </a:p>
        </p:txBody>
      </p:sp>
      <p:sp>
        <p:nvSpPr>
          <p:cNvPr id="446" name="Amino"/>
          <p:cNvSpPr txBox="1"/>
          <p:nvPr/>
        </p:nvSpPr>
        <p:spPr>
          <a:xfrm>
            <a:off x="4010025" y="701675"/>
            <a:ext cx="1133475" cy="221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1600" b="1">
                <a:solidFill>
                  <a:srgbClr val="EF1A23"/>
                </a:solidFill>
              </a:defRPr>
            </a:lvl1pPr>
          </a:lstStyle>
          <a:p>
            <a:r>
              <a:t>Amino</a:t>
            </a:r>
          </a:p>
        </p:txBody>
      </p:sp>
      <p:sp>
        <p:nvSpPr>
          <p:cNvPr id="447" name="Because it also has a carboxyl group, glycine is both an amine and…"/>
          <p:cNvSpPr txBox="1"/>
          <p:nvPr/>
        </p:nvSpPr>
        <p:spPr>
          <a:xfrm>
            <a:off x="2482850" y="4325937"/>
            <a:ext cx="1895475" cy="1328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1300" b="1"/>
            </a:pPr>
            <a:r>
              <a:t>Because it also has a carboxyl group, glycine is both an amine and</a:t>
            </a:r>
          </a:p>
          <a:p>
            <a:pPr>
              <a:defRPr sz="1300" b="1"/>
            </a:pPr>
            <a:r>
              <a:t>a carboxylic acid; compounds with both groups are called amino acids.</a:t>
            </a:r>
          </a:p>
        </p:txBody>
      </p:sp>
      <p:sp>
        <p:nvSpPr>
          <p:cNvPr id="448" name="Amines"/>
          <p:cNvSpPr txBox="1"/>
          <p:nvPr/>
        </p:nvSpPr>
        <p:spPr>
          <a:xfrm>
            <a:off x="4821237" y="1468437"/>
            <a:ext cx="966788" cy="1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1300" b="1"/>
            </a:lvl1pPr>
          </a:lstStyle>
          <a:p>
            <a:r>
              <a:t>Amines</a:t>
            </a:r>
          </a:p>
        </p:txBody>
      </p:sp>
      <p:sp>
        <p:nvSpPr>
          <p:cNvPr id="449" name="Acts as a base; can pick up an H+ from the surrounding solution (water, in living organisms)."/>
          <p:cNvSpPr txBox="1"/>
          <p:nvPr/>
        </p:nvSpPr>
        <p:spPr>
          <a:xfrm>
            <a:off x="5033962" y="2943225"/>
            <a:ext cx="1666876" cy="947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1300" b="1"/>
            </a:pPr>
            <a:r>
              <a:t>Acts as a base; can pick up an H</a:t>
            </a:r>
            <a:r>
              <a:rPr baseline="30000"/>
              <a:t>+</a:t>
            </a:r>
            <a:r>
              <a:t> from the surrounding solution (water, in living organisms).</a:t>
            </a:r>
          </a:p>
        </p:txBody>
      </p:sp>
      <p:sp>
        <p:nvSpPr>
          <p:cNvPr id="450" name="Ionized, with a charge of 1+, under cellular conditions."/>
          <p:cNvSpPr txBox="1"/>
          <p:nvPr/>
        </p:nvSpPr>
        <p:spPr>
          <a:xfrm>
            <a:off x="5040312" y="5314949"/>
            <a:ext cx="1666876" cy="56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1300" b="1"/>
            </a:lvl1pPr>
          </a:lstStyle>
          <a:p>
            <a:r>
              <a:t>Ionized, with a charge of 1+, under cellular conditions.</a:t>
            </a:r>
          </a:p>
        </p:txBody>
      </p:sp>
      <p:sp>
        <p:nvSpPr>
          <p:cNvPr id="451" name="(ionized)"/>
          <p:cNvSpPr txBox="1"/>
          <p:nvPr/>
        </p:nvSpPr>
        <p:spPr>
          <a:xfrm>
            <a:off x="5819775" y="4995862"/>
            <a:ext cx="966788" cy="1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300" b="1"/>
            </a:lvl1pPr>
          </a:lstStyle>
          <a:p>
            <a:r>
              <a:t>(ionized)</a:t>
            </a:r>
          </a:p>
        </p:txBody>
      </p:sp>
      <p:sp>
        <p:nvSpPr>
          <p:cNvPr id="452" name="(nonionized)"/>
          <p:cNvSpPr txBox="1"/>
          <p:nvPr/>
        </p:nvSpPr>
        <p:spPr>
          <a:xfrm>
            <a:off x="4784725" y="4995862"/>
            <a:ext cx="1036638" cy="1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300" b="1"/>
            </a:lvl1pPr>
          </a:lstStyle>
          <a:p>
            <a:r>
              <a:t>(nonionized)</a:t>
            </a:r>
          </a:p>
        </p:txBody>
      </p:sp>
      <p:sp>
        <p:nvSpPr>
          <p:cNvPr id="453" name="Glycine"/>
          <p:cNvSpPr txBox="1"/>
          <p:nvPr/>
        </p:nvSpPr>
        <p:spPr>
          <a:xfrm>
            <a:off x="2919412" y="3906837"/>
            <a:ext cx="1036638" cy="1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300" b="1"/>
            </a:lvl1pPr>
          </a:lstStyle>
          <a:p>
            <a:r>
              <a:t>Glycine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04_10eChemicalGroups-U.jpeg" descr="04_10eChemicalGroups-U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9300" y="319087"/>
            <a:ext cx="7645400" cy="6219826"/>
          </a:xfrm>
          <a:prstGeom prst="rect">
            <a:avLst/>
          </a:prstGeom>
          <a:ln w="12700">
            <a:miter lim="400000"/>
          </a:ln>
        </p:spPr>
      </p:pic>
      <p:sp>
        <p:nvSpPr>
          <p:cNvPr id="458" name="Fig. 4-10e"/>
          <p:cNvSpPr txBox="1"/>
          <p:nvPr/>
        </p:nvSpPr>
        <p:spPr>
          <a:xfrm>
            <a:off x="152400" y="0"/>
            <a:ext cx="19812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marL="450850" indent="-450850">
              <a:lnSpc>
                <a:spcPct val="90000"/>
              </a:lnSpc>
              <a:defRPr sz="1200"/>
            </a:lvl1pPr>
          </a:lstStyle>
          <a:p>
            <a:r>
              <a:t>Fig. 4-10e</a:t>
            </a:r>
          </a:p>
        </p:txBody>
      </p:sp>
      <p:sp>
        <p:nvSpPr>
          <p:cNvPr id="459" name="STRUCTURE"/>
          <p:cNvSpPr txBox="1"/>
          <p:nvPr/>
        </p:nvSpPr>
        <p:spPr>
          <a:xfrm>
            <a:off x="792162" y="1116012"/>
            <a:ext cx="1133476" cy="1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sz="1300" b="1"/>
            </a:lvl1pPr>
          </a:lstStyle>
          <a:p>
            <a:r>
              <a:t>STRUCTURE</a:t>
            </a:r>
          </a:p>
        </p:txBody>
      </p:sp>
      <p:sp>
        <p:nvSpPr>
          <p:cNvPr id="460" name="EXAMPLE"/>
          <p:cNvSpPr txBox="1"/>
          <p:nvPr/>
        </p:nvSpPr>
        <p:spPr>
          <a:xfrm>
            <a:off x="1009650" y="2779712"/>
            <a:ext cx="949325" cy="1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sz="1300" b="1"/>
            </a:lvl1pPr>
          </a:lstStyle>
          <a:p>
            <a:r>
              <a:t>EXAMPLE</a:t>
            </a:r>
          </a:p>
        </p:txBody>
      </p:sp>
      <p:sp>
        <p:nvSpPr>
          <p:cNvPr id="461" name="NAME OF…"/>
          <p:cNvSpPr txBox="1"/>
          <p:nvPr/>
        </p:nvSpPr>
        <p:spPr>
          <a:xfrm>
            <a:off x="7291387" y="1133475"/>
            <a:ext cx="1133476" cy="357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sz="1300" b="1"/>
            </a:pPr>
            <a:r>
              <a:t>NAME OF</a:t>
            </a:r>
          </a:p>
          <a:p>
            <a:pPr>
              <a:lnSpc>
                <a:spcPct val="90000"/>
              </a:lnSpc>
              <a:defRPr sz="1300" b="1"/>
            </a:pPr>
            <a:r>
              <a:t>COMPOUND</a:t>
            </a:r>
          </a:p>
        </p:txBody>
      </p:sp>
      <p:sp>
        <p:nvSpPr>
          <p:cNvPr id="462" name="FUNCTIONAL…"/>
          <p:cNvSpPr txBox="1"/>
          <p:nvPr/>
        </p:nvSpPr>
        <p:spPr>
          <a:xfrm>
            <a:off x="7277100" y="2779712"/>
            <a:ext cx="1133475" cy="357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sz="1300" b="1"/>
            </a:pPr>
            <a:r>
              <a:t>FUNCTIONAL</a:t>
            </a:r>
          </a:p>
          <a:p>
            <a:pPr>
              <a:lnSpc>
                <a:spcPct val="90000"/>
              </a:lnSpc>
              <a:defRPr sz="1300" b="1"/>
            </a:pPr>
            <a:r>
              <a:t>PROPERTIES</a:t>
            </a:r>
          </a:p>
        </p:txBody>
      </p:sp>
      <p:sp>
        <p:nvSpPr>
          <p:cNvPr id="463" name="Sulfhydryl"/>
          <p:cNvSpPr txBox="1"/>
          <p:nvPr/>
        </p:nvSpPr>
        <p:spPr>
          <a:xfrm>
            <a:off x="3956050" y="446087"/>
            <a:ext cx="1133475" cy="221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1600" b="1">
                <a:solidFill>
                  <a:srgbClr val="EF1A23"/>
                </a:solidFill>
              </a:defRPr>
            </a:lvl1pPr>
          </a:lstStyle>
          <a:p>
            <a:r>
              <a:t>Sulfhydryl</a:t>
            </a:r>
          </a:p>
        </p:txBody>
      </p:sp>
      <p:sp>
        <p:nvSpPr>
          <p:cNvPr id="464" name="(may be written HS—)"/>
          <p:cNvSpPr txBox="1"/>
          <p:nvPr/>
        </p:nvSpPr>
        <p:spPr>
          <a:xfrm>
            <a:off x="3255962" y="1733550"/>
            <a:ext cx="1204913" cy="357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1300" b="1"/>
            </a:lvl1pPr>
          </a:lstStyle>
          <a:p>
            <a:r>
              <a:t>(may be written HS—)</a:t>
            </a:r>
          </a:p>
        </p:txBody>
      </p:sp>
      <p:sp>
        <p:nvSpPr>
          <p:cNvPr id="465" name="Cysteine"/>
          <p:cNvSpPr txBox="1"/>
          <p:nvPr/>
        </p:nvSpPr>
        <p:spPr>
          <a:xfrm>
            <a:off x="2695575" y="4273550"/>
            <a:ext cx="1204913" cy="185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1300" b="1"/>
            </a:lvl1pPr>
          </a:lstStyle>
          <a:p>
            <a:r>
              <a:t>Cysteine</a:t>
            </a:r>
          </a:p>
        </p:txBody>
      </p:sp>
      <p:sp>
        <p:nvSpPr>
          <p:cNvPr id="466" name="Cysteine is an important sulfur-containing amino acid."/>
          <p:cNvSpPr txBox="1"/>
          <p:nvPr/>
        </p:nvSpPr>
        <p:spPr>
          <a:xfrm>
            <a:off x="2235200" y="4714875"/>
            <a:ext cx="2046288" cy="529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sz="1300" b="1"/>
            </a:lvl1pPr>
          </a:lstStyle>
          <a:p>
            <a:r>
              <a:t>Cysteine is an important sulfur-containing amino acid.</a:t>
            </a:r>
          </a:p>
        </p:txBody>
      </p:sp>
      <p:sp>
        <p:nvSpPr>
          <p:cNvPr id="467" name="Thiols"/>
          <p:cNvSpPr txBox="1"/>
          <p:nvPr/>
        </p:nvSpPr>
        <p:spPr>
          <a:xfrm>
            <a:off x="4818062" y="1279525"/>
            <a:ext cx="836613" cy="185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sz="1300" b="1"/>
            </a:lvl1pPr>
          </a:lstStyle>
          <a:p>
            <a:r>
              <a:t>Thiols</a:t>
            </a:r>
          </a:p>
        </p:txBody>
      </p:sp>
      <p:sp>
        <p:nvSpPr>
          <p:cNvPr id="468" name="Two sulfhydryl groups can react, forming a covalent bond. This “cross-linking” helps stabilize protein structure."/>
          <p:cNvSpPr txBox="1"/>
          <p:nvPr/>
        </p:nvSpPr>
        <p:spPr>
          <a:xfrm>
            <a:off x="5002212" y="2887662"/>
            <a:ext cx="2046288" cy="113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1300" b="1"/>
            </a:lvl1pPr>
          </a:lstStyle>
          <a:p>
            <a:r>
              <a:t>Two sulfhydryl groups can react, forming a covalent bond. This “cross-linking” helps stabilize protein structure.</a:t>
            </a:r>
          </a:p>
        </p:txBody>
      </p:sp>
      <p:sp>
        <p:nvSpPr>
          <p:cNvPr id="469" name="Cross-linking of…"/>
          <p:cNvSpPr txBox="1"/>
          <p:nvPr/>
        </p:nvSpPr>
        <p:spPr>
          <a:xfrm>
            <a:off x="5010150" y="4194175"/>
            <a:ext cx="2124075" cy="1899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1300" b="1"/>
            </a:pPr>
            <a:r>
              <a:t>Cross-linking of</a:t>
            </a:r>
          </a:p>
          <a:p>
            <a:pPr>
              <a:defRPr sz="1300" b="1"/>
            </a:pPr>
            <a:r>
              <a:t>cysteines in hair</a:t>
            </a:r>
          </a:p>
          <a:p>
            <a:pPr>
              <a:defRPr sz="1300" b="1"/>
            </a:pPr>
            <a:r>
              <a:t>proteins maintains the curliness or straightness of hair. Straight hair can be “permanently” curled by shaping it around curlers, then breaking</a:t>
            </a:r>
          </a:p>
          <a:p>
            <a:pPr>
              <a:defRPr sz="1300" b="1"/>
            </a:pPr>
            <a:r>
              <a:t>and re-forming the</a:t>
            </a:r>
          </a:p>
          <a:p>
            <a:pPr>
              <a:defRPr sz="1300" b="1"/>
            </a:pPr>
            <a:r>
              <a:t>cross-linking bonds.</a:t>
            </a:r>
          </a:p>
        </p:txBody>
      </p:sp>
      <p:sp>
        <p:nvSpPr>
          <p:cNvPr id="470" name="Circle"/>
          <p:cNvSpPr/>
          <p:nvPr/>
        </p:nvSpPr>
        <p:spPr>
          <a:xfrm>
            <a:off x="4803775" y="2949575"/>
            <a:ext cx="104775" cy="104775"/>
          </a:xfrm>
          <a:prstGeom prst="ellipse">
            <a:avLst/>
          </a:prstGeom>
          <a:solidFill>
            <a:srgbClr val="4168B7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471" name="Circle"/>
          <p:cNvSpPr/>
          <p:nvPr/>
        </p:nvSpPr>
        <p:spPr>
          <a:xfrm>
            <a:off x="4803775" y="4244975"/>
            <a:ext cx="104775" cy="104775"/>
          </a:xfrm>
          <a:prstGeom prst="ellipse">
            <a:avLst/>
          </a:prstGeom>
          <a:solidFill>
            <a:srgbClr val="4168B7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ig. 4-1"/>
          <p:cNvSpPr txBox="1"/>
          <p:nvPr/>
        </p:nvSpPr>
        <p:spPr>
          <a:xfrm>
            <a:off x="152400" y="0"/>
            <a:ext cx="19812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marL="450850" indent="-450850">
              <a:lnSpc>
                <a:spcPct val="90000"/>
              </a:lnSpc>
              <a:defRPr sz="1200"/>
            </a:lvl1pPr>
          </a:lstStyle>
          <a:p>
            <a:r>
              <a:t>Fig. 4-1</a:t>
            </a:r>
          </a:p>
        </p:txBody>
      </p:sp>
      <p:pic>
        <p:nvPicPr>
          <p:cNvPr id="48" name="04_01TrilobiteBeetle-L.jpeg" descr="04_01TrilobiteBeetle-L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9087" y="246062"/>
            <a:ext cx="8505826" cy="65849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04_10fChemicalGroups-U.jpeg" descr="04_10fChemicalGroups-U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6862" y="428625"/>
            <a:ext cx="8548688" cy="5999163"/>
          </a:xfrm>
          <a:prstGeom prst="rect">
            <a:avLst/>
          </a:prstGeom>
          <a:ln w="12700">
            <a:miter lim="400000"/>
          </a:ln>
        </p:spPr>
      </p:pic>
      <p:sp>
        <p:nvSpPr>
          <p:cNvPr id="476" name="Fig. 4-10f"/>
          <p:cNvSpPr txBox="1"/>
          <p:nvPr/>
        </p:nvSpPr>
        <p:spPr>
          <a:xfrm>
            <a:off x="152400" y="0"/>
            <a:ext cx="19812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marL="450850" indent="-450850">
              <a:lnSpc>
                <a:spcPct val="90000"/>
              </a:lnSpc>
              <a:defRPr sz="1200"/>
            </a:lvl1pPr>
          </a:lstStyle>
          <a:p>
            <a:r>
              <a:t>Fig. 4-10f</a:t>
            </a:r>
          </a:p>
        </p:txBody>
      </p:sp>
      <p:sp>
        <p:nvSpPr>
          <p:cNvPr id="477" name="Circle"/>
          <p:cNvSpPr/>
          <p:nvPr/>
        </p:nvSpPr>
        <p:spPr>
          <a:xfrm>
            <a:off x="4837112" y="3313112"/>
            <a:ext cx="104776" cy="104776"/>
          </a:xfrm>
          <a:prstGeom prst="ellipse">
            <a:avLst/>
          </a:prstGeom>
          <a:solidFill>
            <a:srgbClr val="4168B7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478" name="Circle"/>
          <p:cNvSpPr/>
          <p:nvPr/>
        </p:nvSpPr>
        <p:spPr>
          <a:xfrm>
            <a:off x="4837112" y="4591050"/>
            <a:ext cx="104776" cy="104775"/>
          </a:xfrm>
          <a:prstGeom prst="ellipse">
            <a:avLst/>
          </a:prstGeom>
          <a:solidFill>
            <a:srgbClr val="4168B7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479" name="STRUCTURE"/>
          <p:cNvSpPr txBox="1"/>
          <p:nvPr/>
        </p:nvSpPr>
        <p:spPr>
          <a:xfrm>
            <a:off x="328612" y="1212850"/>
            <a:ext cx="1133476" cy="185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sz="1300" b="1"/>
            </a:lvl1pPr>
          </a:lstStyle>
          <a:p>
            <a:r>
              <a:t>STRUCTURE</a:t>
            </a:r>
          </a:p>
        </p:txBody>
      </p:sp>
      <p:sp>
        <p:nvSpPr>
          <p:cNvPr id="480" name="EXAMPLE"/>
          <p:cNvSpPr txBox="1"/>
          <p:nvPr/>
        </p:nvSpPr>
        <p:spPr>
          <a:xfrm>
            <a:off x="555625" y="3113087"/>
            <a:ext cx="949325" cy="1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sz="1300" b="1"/>
            </a:lvl1pPr>
          </a:lstStyle>
          <a:p>
            <a:r>
              <a:t>EXAMPLE</a:t>
            </a:r>
          </a:p>
        </p:txBody>
      </p:sp>
      <p:sp>
        <p:nvSpPr>
          <p:cNvPr id="481" name="NAME OF…"/>
          <p:cNvSpPr txBox="1"/>
          <p:nvPr/>
        </p:nvSpPr>
        <p:spPr>
          <a:xfrm>
            <a:off x="7732712" y="1220787"/>
            <a:ext cx="1133476" cy="357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sz="1300" b="1"/>
            </a:pPr>
            <a:r>
              <a:t>NAME OF</a:t>
            </a:r>
          </a:p>
          <a:p>
            <a:pPr>
              <a:lnSpc>
                <a:spcPct val="90000"/>
              </a:lnSpc>
              <a:defRPr sz="1300" b="1"/>
            </a:pPr>
            <a:r>
              <a:t>COMPOUND</a:t>
            </a:r>
          </a:p>
        </p:txBody>
      </p:sp>
      <p:sp>
        <p:nvSpPr>
          <p:cNvPr id="482" name="FUNCTIONAL…"/>
          <p:cNvSpPr txBox="1"/>
          <p:nvPr/>
        </p:nvSpPr>
        <p:spPr>
          <a:xfrm>
            <a:off x="7742237" y="3125787"/>
            <a:ext cx="1133476" cy="357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sz="1300" b="1"/>
            </a:pPr>
            <a:r>
              <a:t>FUNCTIONAL</a:t>
            </a:r>
          </a:p>
          <a:p>
            <a:pPr>
              <a:lnSpc>
                <a:spcPct val="90000"/>
              </a:lnSpc>
              <a:defRPr sz="1300" b="1"/>
            </a:pPr>
            <a:r>
              <a:t>PROPERTIES</a:t>
            </a:r>
          </a:p>
        </p:txBody>
      </p:sp>
      <p:sp>
        <p:nvSpPr>
          <p:cNvPr id="483" name="Phosphate"/>
          <p:cNvSpPr txBox="1"/>
          <p:nvPr/>
        </p:nvSpPr>
        <p:spPr>
          <a:xfrm>
            <a:off x="3975100" y="560387"/>
            <a:ext cx="1133475" cy="221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1600" b="1">
                <a:solidFill>
                  <a:srgbClr val="EF1A23"/>
                </a:solidFill>
              </a:defRPr>
            </a:lvl1pPr>
          </a:lstStyle>
          <a:p>
            <a:r>
              <a:t>Phosphate</a:t>
            </a:r>
          </a:p>
        </p:txBody>
      </p:sp>
      <p:sp>
        <p:nvSpPr>
          <p:cNvPr id="484" name="In addition to taking part in many important chemical reactions in cells, glycerol phosphate provides the backbone for phospholipids, the most prevalent molecules in cell membranes."/>
          <p:cNvSpPr txBox="1"/>
          <p:nvPr/>
        </p:nvSpPr>
        <p:spPr>
          <a:xfrm>
            <a:off x="1793875" y="4672012"/>
            <a:ext cx="2528888" cy="1328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1300" b="1"/>
            </a:lvl1pPr>
          </a:lstStyle>
          <a:p>
            <a:r>
              <a:t>In addition to taking part in many important chemical reactions in cells, glycerol phosphate provides the backbone for phospholipids, the most prevalent molecules in cell membranes.</a:t>
            </a:r>
          </a:p>
        </p:txBody>
      </p:sp>
      <p:sp>
        <p:nvSpPr>
          <p:cNvPr id="485" name="Glycerol phosphate"/>
          <p:cNvSpPr txBox="1"/>
          <p:nvPr/>
        </p:nvSpPr>
        <p:spPr>
          <a:xfrm>
            <a:off x="2063750" y="4284662"/>
            <a:ext cx="2046288" cy="1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1300" b="1"/>
            </a:lvl1pPr>
          </a:lstStyle>
          <a:p>
            <a:r>
              <a:t>Glycerol phosphate</a:t>
            </a:r>
          </a:p>
        </p:txBody>
      </p:sp>
      <p:sp>
        <p:nvSpPr>
          <p:cNvPr id="486" name="Organic phosphates"/>
          <p:cNvSpPr txBox="1"/>
          <p:nvPr/>
        </p:nvSpPr>
        <p:spPr>
          <a:xfrm>
            <a:off x="4830762" y="1360487"/>
            <a:ext cx="2046288" cy="1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sz="1300" b="1"/>
            </a:lvl1pPr>
          </a:lstStyle>
          <a:p>
            <a:r>
              <a:t>Organic phosphates</a:t>
            </a:r>
          </a:p>
        </p:txBody>
      </p:sp>
      <p:sp>
        <p:nvSpPr>
          <p:cNvPr id="487" name="Contributes negative charge to the molecule of which it is a part (2– when at the end of a molecule; 1– when located internally in a chain of phosphates)."/>
          <p:cNvSpPr txBox="1"/>
          <p:nvPr/>
        </p:nvSpPr>
        <p:spPr>
          <a:xfrm>
            <a:off x="5062537" y="3254374"/>
            <a:ext cx="2362201" cy="113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1300" b="1"/>
            </a:lvl1pPr>
          </a:lstStyle>
          <a:p>
            <a:r>
              <a:t>Contributes negative charge to the molecule of which it is a part (2– when at the end of a molecule; 1– when located internally in a chain of phosphates).</a:t>
            </a:r>
          </a:p>
        </p:txBody>
      </p:sp>
      <p:sp>
        <p:nvSpPr>
          <p:cNvPr id="488" name="Has the potential to react with water, releasing energy."/>
          <p:cNvSpPr txBox="1"/>
          <p:nvPr/>
        </p:nvSpPr>
        <p:spPr>
          <a:xfrm>
            <a:off x="5062537" y="4533900"/>
            <a:ext cx="2292351" cy="375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1300" b="1"/>
            </a:lvl1pPr>
          </a:lstStyle>
          <a:p>
            <a:r>
              <a:t>Has the potential to react with water, releasing energy.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04_10gChemicalGroups-U.jpeg" descr="04_10gChemicalGroups-U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5462" y="620712"/>
            <a:ext cx="8091488" cy="5614988"/>
          </a:xfrm>
          <a:prstGeom prst="rect">
            <a:avLst/>
          </a:prstGeom>
          <a:ln w="12700">
            <a:miter lim="400000"/>
          </a:ln>
        </p:spPr>
      </p:pic>
      <p:sp>
        <p:nvSpPr>
          <p:cNvPr id="493" name="Fig. 4-10g"/>
          <p:cNvSpPr txBox="1"/>
          <p:nvPr/>
        </p:nvSpPr>
        <p:spPr>
          <a:xfrm>
            <a:off x="152400" y="0"/>
            <a:ext cx="19812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marL="450850" indent="-450850">
              <a:lnSpc>
                <a:spcPct val="90000"/>
              </a:lnSpc>
              <a:defRPr sz="1200"/>
            </a:lvl1pPr>
          </a:lstStyle>
          <a:p>
            <a:r>
              <a:t>Fig. 4-10g</a:t>
            </a:r>
          </a:p>
        </p:txBody>
      </p:sp>
      <p:sp>
        <p:nvSpPr>
          <p:cNvPr id="494" name="STRUCTURE"/>
          <p:cNvSpPr txBox="1"/>
          <p:nvPr/>
        </p:nvSpPr>
        <p:spPr>
          <a:xfrm>
            <a:off x="555625" y="1427162"/>
            <a:ext cx="1133475" cy="1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sz="1300" b="1"/>
            </a:lvl1pPr>
          </a:lstStyle>
          <a:p>
            <a:r>
              <a:t>STRUCTURE</a:t>
            </a:r>
          </a:p>
        </p:txBody>
      </p:sp>
      <p:sp>
        <p:nvSpPr>
          <p:cNvPr id="495" name="EXAMPLE"/>
          <p:cNvSpPr txBox="1"/>
          <p:nvPr/>
        </p:nvSpPr>
        <p:spPr>
          <a:xfrm>
            <a:off x="776287" y="2963862"/>
            <a:ext cx="949326" cy="1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sz="1300" b="1"/>
            </a:lvl1pPr>
          </a:lstStyle>
          <a:p>
            <a:r>
              <a:t>EXAMPLE</a:t>
            </a:r>
          </a:p>
        </p:txBody>
      </p:sp>
      <p:sp>
        <p:nvSpPr>
          <p:cNvPr id="496" name="NAME OF…"/>
          <p:cNvSpPr txBox="1"/>
          <p:nvPr/>
        </p:nvSpPr>
        <p:spPr>
          <a:xfrm>
            <a:off x="7512050" y="1422400"/>
            <a:ext cx="1133475" cy="357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sz="1300" b="1"/>
            </a:pPr>
            <a:r>
              <a:t>NAME OF</a:t>
            </a:r>
          </a:p>
          <a:p>
            <a:pPr>
              <a:lnSpc>
                <a:spcPct val="90000"/>
              </a:lnSpc>
              <a:defRPr sz="1300" b="1"/>
            </a:pPr>
            <a:r>
              <a:t>COMPOUND</a:t>
            </a:r>
          </a:p>
        </p:txBody>
      </p:sp>
      <p:sp>
        <p:nvSpPr>
          <p:cNvPr id="497" name="FUNCTIONAL…"/>
          <p:cNvSpPr txBox="1"/>
          <p:nvPr/>
        </p:nvSpPr>
        <p:spPr>
          <a:xfrm>
            <a:off x="7515225" y="2970212"/>
            <a:ext cx="1133475" cy="357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sz="1300" b="1"/>
            </a:pPr>
            <a:r>
              <a:t>FUNCTIONAL</a:t>
            </a:r>
          </a:p>
          <a:p>
            <a:pPr>
              <a:lnSpc>
                <a:spcPct val="90000"/>
              </a:lnSpc>
              <a:defRPr sz="1300" b="1"/>
            </a:pPr>
            <a:r>
              <a:t>PROPERTIES</a:t>
            </a:r>
          </a:p>
        </p:txBody>
      </p:sp>
      <p:sp>
        <p:nvSpPr>
          <p:cNvPr id="498" name="Methyl"/>
          <p:cNvSpPr txBox="1"/>
          <p:nvPr/>
        </p:nvSpPr>
        <p:spPr>
          <a:xfrm>
            <a:off x="3970337" y="754062"/>
            <a:ext cx="1133476" cy="221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1600" b="1">
                <a:solidFill>
                  <a:srgbClr val="EF1A23"/>
                </a:solidFill>
              </a:defRPr>
            </a:lvl1pPr>
          </a:lstStyle>
          <a:p>
            <a:r>
              <a:t>Methyl</a:t>
            </a:r>
          </a:p>
        </p:txBody>
      </p:sp>
      <p:sp>
        <p:nvSpPr>
          <p:cNvPr id="499" name="5-Methyl cytidine is a component of DNA that has been modified by addition of the methyl group."/>
          <p:cNvSpPr txBox="1"/>
          <p:nvPr/>
        </p:nvSpPr>
        <p:spPr>
          <a:xfrm>
            <a:off x="2016124" y="5070475"/>
            <a:ext cx="2381252" cy="756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1300" b="1"/>
            </a:lvl1pPr>
          </a:lstStyle>
          <a:p>
            <a:r>
              <a:t>5-Methyl cytidine is a component of DNA that has been modified by addition of the methyl group.</a:t>
            </a:r>
          </a:p>
        </p:txBody>
      </p:sp>
      <p:sp>
        <p:nvSpPr>
          <p:cNvPr id="500" name="5-Methyl cytidine"/>
          <p:cNvSpPr txBox="1"/>
          <p:nvPr/>
        </p:nvSpPr>
        <p:spPr>
          <a:xfrm>
            <a:off x="2335212" y="4662487"/>
            <a:ext cx="1677988" cy="1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1300" b="1"/>
            </a:lvl1pPr>
          </a:lstStyle>
          <a:p>
            <a:r>
              <a:t>5-Methyl cytidine</a:t>
            </a:r>
          </a:p>
        </p:txBody>
      </p:sp>
      <p:sp>
        <p:nvSpPr>
          <p:cNvPr id="501" name="Methylated compounds"/>
          <p:cNvSpPr txBox="1"/>
          <p:nvPr/>
        </p:nvSpPr>
        <p:spPr>
          <a:xfrm>
            <a:off x="4813300" y="1562100"/>
            <a:ext cx="1924050" cy="185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sz="1300" b="1"/>
            </a:lvl1pPr>
          </a:lstStyle>
          <a:p>
            <a:r>
              <a:t>Methylated compounds</a:t>
            </a:r>
          </a:p>
        </p:txBody>
      </p:sp>
      <p:sp>
        <p:nvSpPr>
          <p:cNvPr id="502" name="Addition of a methyl group to DNA, or to molecules bound to DNA, affects expression of genes."/>
          <p:cNvSpPr txBox="1"/>
          <p:nvPr/>
        </p:nvSpPr>
        <p:spPr>
          <a:xfrm>
            <a:off x="4997450" y="3073400"/>
            <a:ext cx="2239963" cy="756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1300" b="1"/>
            </a:lvl1pPr>
          </a:lstStyle>
          <a:p>
            <a:r>
              <a:t>Addition of a methyl group to DNA, or to molecules bound to DNA, affects expression of genes.</a:t>
            </a:r>
          </a:p>
        </p:txBody>
      </p:sp>
      <p:sp>
        <p:nvSpPr>
          <p:cNvPr id="503" name="Arrangement of methyl groups in male and female sex hormones affects…"/>
          <p:cNvSpPr txBox="1"/>
          <p:nvPr/>
        </p:nvSpPr>
        <p:spPr>
          <a:xfrm>
            <a:off x="4997450" y="4027487"/>
            <a:ext cx="2239963" cy="75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1300" b="1"/>
            </a:pPr>
            <a:r>
              <a:t>Arrangement of methyl groups in male and female sex hormones affects</a:t>
            </a:r>
          </a:p>
          <a:p>
            <a:pPr>
              <a:defRPr sz="1300" b="1"/>
            </a:pPr>
            <a:r>
              <a:t>their shape and function.</a:t>
            </a:r>
          </a:p>
        </p:txBody>
      </p:sp>
      <p:sp>
        <p:nvSpPr>
          <p:cNvPr id="504" name="Circle"/>
          <p:cNvSpPr/>
          <p:nvPr/>
        </p:nvSpPr>
        <p:spPr>
          <a:xfrm>
            <a:off x="4775200" y="3128962"/>
            <a:ext cx="104775" cy="104776"/>
          </a:xfrm>
          <a:prstGeom prst="ellipse">
            <a:avLst/>
          </a:prstGeom>
          <a:solidFill>
            <a:srgbClr val="4168B7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505" name="Circle"/>
          <p:cNvSpPr/>
          <p:nvPr/>
        </p:nvSpPr>
        <p:spPr>
          <a:xfrm>
            <a:off x="4775200" y="4075112"/>
            <a:ext cx="104775" cy="104776"/>
          </a:xfrm>
          <a:prstGeom prst="ellipse">
            <a:avLst/>
          </a:prstGeom>
          <a:solidFill>
            <a:srgbClr val="4168B7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ATP: An Important Source of Energy for Cellular Processes"/>
          <p:cNvSpPr txBox="1">
            <a:spLocks noGrp="1"/>
          </p:cNvSpPr>
          <p:nvPr>
            <p:ph type="title"/>
          </p:nvPr>
        </p:nvSpPr>
        <p:spPr>
          <a:xfrm>
            <a:off x="152400" y="76200"/>
            <a:ext cx="8534400" cy="914400"/>
          </a:xfrm>
          <a:prstGeom prst="rect">
            <a:avLst/>
          </a:prstGeom>
        </p:spPr>
        <p:txBody>
          <a:bodyPr/>
          <a:lstStyle/>
          <a:p>
            <a:r>
              <a:t>ATP: An Important Source of Energy for Cellular Processes</a:t>
            </a:r>
          </a:p>
        </p:txBody>
      </p:sp>
      <p:sp>
        <p:nvSpPr>
          <p:cNvPr id="510" name="One phosphate molecule, adenosine triphosphate (ATP), is the primary energy-transferring molecule in the cell…"/>
          <p:cNvSpPr txBox="1">
            <a:spLocks noGrp="1"/>
          </p:cNvSpPr>
          <p:nvPr>
            <p:ph type="body" idx="1"/>
          </p:nvPr>
        </p:nvSpPr>
        <p:spPr>
          <a:xfrm>
            <a:off x="228600" y="1193800"/>
            <a:ext cx="8534400" cy="3225800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FF0000"/>
                </a:solidFill>
              </a:rPr>
              <a:t>One phosphate molecule, </a:t>
            </a:r>
            <a:r>
              <a:rPr b="1" dirty="0">
                <a:solidFill>
                  <a:srgbClr val="FF0000"/>
                </a:solidFill>
              </a:rPr>
              <a:t>adenosine triphosphate</a:t>
            </a:r>
            <a:r>
              <a:rPr dirty="0">
                <a:solidFill>
                  <a:srgbClr val="FF0000"/>
                </a:solidFill>
              </a:rPr>
              <a:t> (</a:t>
            </a:r>
            <a:r>
              <a:rPr b="1" dirty="0">
                <a:solidFill>
                  <a:srgbClr val="FF0000"/>
                </a:solidFill>
              </a:rPr>
              <a:t>ATP</a:t>
            </a:r>
            <a:r>
              <a:rPr dirty="0">
                <a:solidFill>
                  <a:srgbClr val="FF0000"/>
                </a:solidFill>
              </a:rPr>
              <a:t>), is the primary energy-transferring molecule in the cell </a:t>
            </a:r>
          </a:p>
          <a:p>
            <a:r>
              <a:rPr dirty="0">
                <a:solidFill>
                  <a:srgbClr val="FF0000"/>
                </a:solidFill>
              </a:rPr>
              <a:t>ATP consists of an organic molecule called adenosine attached to a string of three phosphate groups</a:t>
            </a:r>
          </a:p>
        </p:txBody>
      </p:sp>
      <p:sp>
        <p:nvSpPr>
          <p:cNvPr id="511" name="Line"/>
          <p:cNvSpPr/>
          <p:nvPr/>
        </p:nvSpPr>
        <p:spPr>
          <a:xfrm>
            <a:off x="304800" y="990600"/>
            <a:ext cx="8534401" cy="0"/>
          </a:xfrm>
          <a:prstGeom prst="line">
            <a:avLst/>
          </a:prstGeom>
          <a:ln w="508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12" name="Line"/>
          <p:cNvSpPr/>
          <p:nvPr/>
        </p:nvSpPr>
        <p:spPr>
          <a:xfrm>
            <a:off x="304800" y="6553200"/>
            <a:ext cx="8534401" cy="0"/>
          </a:xfrm>
          <a:prstGeom prst="line">
            <a:avLst/>
          </a:prstGeom>
          <a:ln w="254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13" name="Copyright © 2008 Pearson Education, Inc., publishing as Pearson Benjamin Cummings"/>
          <p:cNvSpPr txBox="1"/>
          <p:nvPr/>
        </p:nvSpPr>
        <p:spPr>
          <a:xfrm>
            <a:off x="206375" y="6620106"/>
            <a:ext cx="5486400" cy="237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4" tIns="45714" rIns="45714" bIns="45714" anchor="b">
            <a:spAutoFit/>
          </a:bodyPr>
          <a:lstStyle>
            <a:lvl1pPr>
              <a:defRPr sz="11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Copyright © 2008 Pearson Education, Inc., publishing as Pearson Benjamin Cummings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" name="04_UN03InText-U.jpeg" descr="04_UN03InText-U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0037" y="2176462"/>
            <a:ext cx="8542338" cy="2505076"/>
          </a:xfrm>
          <a:prstGeom prst="rect">
            <a:avLst/>
          </a:prstGeom>
          <a:ln w="12700">
            <a:miter lim="400000"/>
          </a:ln>
        </p:spPr>
      </p:pic>
      <p:sp>
        <p:nvSpPr>
          <p:cNvPr id="525" name="Fig. 4-UN3"/>
          <p:cNvSpPr txBox="1"/>
          <p:nvPr/>
        </p:nvSpPr>
        <p:spPr>
          <a:xfrm>
            <a:off x="152400" y="0"/>
            <a:ext cx="19812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marL="450850" indent="-450850">
              <a:lnSpc>
                <a:spcPct val="90000"/>
              </a:lnSpc>
              <a:defRPr sz="1200"/>
            </a:lvl1pPr>
          </a:lstStyle>
          <a:p>
            <a:r>
              <a:t>Fig. 4-UN3</a:t>
            </a:r>
          </a:p>
        </p:txBody>
      </p:sp>
      <p:sp>
        <p:nvSpPr>
          <p:cNvPr id="526" name="Adenosine"/>
          <p:cNvSpPr txBox="1"/>
          <p:nvPr/>
        </p:nvSpPr>
        <p:spPr>
          <a:xfrm>
            <a:off x="6526212" y="3143250"/>
            <a:ext cx="2349501" cy="481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sz="3400" b="1"/>
            </a:lvl1pPr>
          </a:lstStyle>
          <a:p>
            <a:r>
              <a:t>Adenosine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" name="04_UN04InText-U.jpeg" descr="04_UN04InText-U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0037" y="2435225"/>
            <a:ext cx="8542338" cy="1987550"/>
          </a:xfrm>
          <a:prstGeom prst="rect">
            <a:avLst/>
          </a:prstGeom>
          <a:ln w="12700">
            <a:miter lim="400000"/>
          </a:ln>
        </p:spPr>
      </p:pic>
      <p:sp>
        <p:nvSpPr>
          <p:cNvPr id="529" name="Fig. 4-UN4"/>
          <p:cNvSpPr txBox="1"/>
          <p:nvPr/>
        </p:nvSpPr>
        <p:spPr>
          <a:xfrm>
            <a:off x="152400" y="0"/>
            <a:ext cx="19812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marL="450850" indent="-450850">
              <a:lnSpc>
                <a:spcPct val="90000"/>
              </a:lnSpc>
              <a:defRPr sz="1200"/>
            </a:lvl1pPr>
          </a:lstStyle>
          <a:p>
            <a:r>
              <a:t>Fig. 4-UN4</a:t>
            </a:r>
          </a:p>
        </p:txBody>
      </p:sp>
      <p:sp>
        <p:nvSpPr>
          <p:cNvPr id="530" name="P"/>
          <p:cNvSpPr txBox="1"/>
          <p:nvPr/>
        </p:nvSpPr>
        <p:spPr>
          <a:xfrm>
            <a:off x="357187" y="3121025"/>
            <a:ext cx="261938" cy="2715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900" b="1"/>
            </a:lvl1pPr>
          </a:lstStyle>
          <a:p>
            <a:r>
              <a:t>P</a:t>
            </a:r>
          </a:p>
        </p:txBody>
      </p:sp>
      <p:sp>
        <p:nvSpPr>
          <p:cNvPr id="531" name="P"/>
          <p:cNvSpPr txBox="1"/>
          <p:nvPr/>
        </p:nvSpPr>
        <p:spPr>
          <a:xfrm>
            <a:off x="760412" y="3121025"/>
            <a:ext cx="261938" cy="2715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900" b="1"/>
            </a:lvl1pPr>
          </a:lstStyle>
          <a:p>
            <a:r>
              <a:t>P</a:t>
            </a:r>
          </a:p>
        </p:txBody>
      </p:sp>
      <p:sp>
        <p:nvSpPr>
          <p:cNvPr id="532" name="P"/>
          <p:cNvSpPr txBox="1"/>
          <p:nvPr/>
        </p:nvSpPr>
        <p:spPr>
          <a:xfrm>
            <a:off x="1171575" y="3121025"/>
            <a:ext cx="261938" cy="2715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900" b="1"/>
            </a:lvl1pPr>
          </a:lstStyle>
          <a:p>
            <a:r>
              <a:t>P</a:t>
            </a:r>
          </a:p>
        </p:txBody>
      </p:sp>
      <p:sp>
        <p:nvSpPr>
          <p:cNvPr id="533" name="P i"/>
          <p:cNvSpPr txBox="1"/>
          <p:nvPr/>
        </p:nvSpPr>
        <p:spPr>
          <a:xfrm>
            <a:off x="4557712" y="3121025"/>
            <a:ext cx="366713" cy="317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1900" b="1"/>
            </a:pPr>
            <a:r>
              <a:t>P </a:t>
            </a:r>
            <a:r>
              <a:rPr baseline="-25000"/>
              <a:t>i</a:t>
            </a:r>
          </a:p>
        </p:txBody>
      </p:sp>
      <p:sp>
        <p:nvSpPr>
          <p:cNvPr id="534" name="P"/>
          <p:cNvSpPr txBox="1"/>
          <p:nvPr/>
        </p:nvSpPr>
        <p:spPr>
          <a:xfrm>
            <a:off x="5230812" y="3121025"/>
            <a:ext cx="261938" cy="2715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900" b="1"/>
            </a:lvl1pPr>
          </a:lstStyle>
          <a:p>
            <a:r>
              <a:t>P</a:t>
            </a:r>
          </a:p>
        </p:txBody>
      </p:sp>
      <p:sp>
        <p:nvSpPr>
          <p:cNvPr id="535" name="P"/>
          <p:cNvSpPr txBox="1"/>
          <p:nvPr/>
        </p:nvSpPr>
        <p:spPr>
          <a:xfrm>
            <a:off x="5670550" y="3121025"/>
            <a:ext cx="261938" cy="2715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900" b="1"/>
            </a:lvl1pPr>
          </a:lstStyle>
          <a:p>
            <a:r>
              <a:t>P</a:t>
            </a:r>
          </a:p>
        </p:txBody>
      </p:sp>
      <p:sp>
        <p:nvSpPr>
          <p:cNvPr id="536" name="Adenosine"/>
          <p:cNvSpPr txBox="1"/>
          <p:nvPr/>
        </p:nvSpPr>
        <p:spPr>
          <a:xfrm>
            <a:off x="1562100" y="3103562"/>
            <a:ext cx="1417638" cy="283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2000" b="1"/>
            </a:lvl1pPr>
          </a:lstStyle>
          <a:p>
            <a:r>
              <a:t>Adenosine</a:t>
            </a:r>
          </a:p>
        </p:txBody>
      </p:sp>
      <p:sp>
        <p:nvSpPr>
          <p:cNvPr id="537" name="Adenosine"/>
          <p:cNvSpPr txBox="1"/>
          <p:nvPr/>
        </p:nvSpPr>
        <p:spPr>
          <a:xfrm>
            <a:off x="6081712" y="3103562"/>
            <a:ext cx="1417638" cy="283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2000" b="1"/>
            </a:lvl1pPr>
          </a:lstStyle>
          <a:p>
            <a:r>
              <a:t>Adenosine</a:t>
            </a:r>
          </a:p>
        </p:txBody>
      </p:sp>
      <p:sp>
        <p:nvSpPr>
          <p:cNvPr id="538" name="Energy"/>
          <p:cNvSpPr txBox="1"/>
          <p:nvPr/>
        </p:nvSpPr>
        <p:spPr>
          <a:xfrm>
            <a:off x="7905749" y="3084512"/>
            <a:ext cx="1190627" cy="296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100" b="1"/>
            </a:lvl1pPr>
          </a:lstStyle>
          <a:p>
            <a:r>
              <a:t>Energy</a:t>
            </a:r>
          </a:p>
        </p:txBody>
      </p:sp>
      <p:sp>
        <p:nvSpPr>
          <p:cNvPr id="539" name="ADP"/>
          <p:cNvSpPr txBox="1"/>
          <p:nvPr/>
        </p:nvSpPr>
        <p:spPr>
          <a:xfrm>
            <a:off x="6042025" y="3609975"/>
            <a:ext cx="787400" cy="296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100" b="1"/>
            </a:lvl1pPr>
          </a:lstStyle>
          <a:p>
            <a:r>
              <a:t>ADP</a:t>
            </a:r>
          </a:p>
        </p:txBody>
      </p:sp>
      <p:sp>
        <p:nvSpPr>
          <p:cNvPr id="540" name="ATP"/>
          <p:cNvSpPr txBox="1"/>
          <p:nvPr/>
        </p:nvSpPr>
        <p:spPr>
          <a:xfrm>
            <a:off x="1308100" y="3609975"/>
            <a:ext cx="787400" cy="296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100" b="1"/>
            </a:lvl1pPr>
          </a:lstStyle>
          <a:p>
            <a:r>
              <a:t>ATP</a:t>
            </a:r>
          </a:p>
        </p:txBody>
      </p:sp>
      <p:sp>
        <p:nvSpPr>
          <p:cNvPr id="541" name="Inorganic phosphate"/>
          <p:cNvSpPr txBox="1"/>
          <p:nvPr/>
        </p:nvSpPr>
        <p:spPr>
          <a:xfrm>
            <a:off x="3962400" y="3648075"/>
            <a:ext cx="1495425" cy="571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sz="2100" b="1"/>
            </a:lvl1pPr>
          </a:lstStyle>
          <a:p>
            <a:r>
              <a:t>Inorganic phosphate</a:t>
            </a:r>
          </a:p>
        </p:txBody>
      </p:sp>
      <p:sp>
        <p:nvSpPr>
          <p:cNvPr id="542" name="Reacts with H2O"/>
          <p:cNvSpPr txBox="1"/>
          <p:nvPr/>
        </p:nvSpPr>
        <p:spPr>
          <a:xfrm>
            <a:off x="2930525" y="2454275"/>
            <a:ext cx="1417638" cy="62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defRPr sz="2100" b="1"/>
            </a:pPr>
            <a:r>
              <a:t>Reacts with H</a:t>
            </a:r>
            <a:r>
              <a:rPr baseline="-25000"/>
              <a:t>2</a:t>
            </a:r>
            <a:r>
              <a:t>O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The Chemical Elements of Life: A Review"/>
          <p:cNvSpPr txBox="1">
            <a:spLocks noGrp="1"/>
          </p:cNvSpPr>
          <p:nvPr>
            <p:ph type="title"/>
          </p:nvPr>
        </p:nvSpPr>
        <p:spPr>
          <a:xfrm>
            <a:off x="228600" y="76200"/>
            <a:ext cx="8534400" cy="503238"/>
          </a:xfrm>
          <a:prstGeom prst="rect">
            <a:avLst/>
          </a:prstGeom>
        </p:spPr>
        <p:txBody>
          <a:bodyPr/>
          <a:lstStyle/>
          <a:p>
            <a:r>
              <a:t>The Chemical Elements of Life: </a:t>
            </a:r>
            <a:r>
              <a:rPr i="1"/>
              <a:t>A Review</a:t>
            </a:r>
          </a:p>
        </p:txBody>
      </p:sp>
      <p:sp>
        <p:nvSpPr>
          <p:cNvPr id="519" name="The versatility of carbon makes possible the great diversity of organic molecules…"/>
          <p:cNvSpPr txBox="1">
            <a:spLocks noGrp="1"/>
          </p:cNvSpPr>
          <p:nvPr>
            <p:ph type="body" sz="half" idx="1"/>
          </p:nvPr>
        </p:nvSpPr>
        <p:spPr>
          <a:xfrm>
            <a:off x="228600" y="1219200"/>
            <a:ext cx="8534400" cy="2311400"/>
          </a:xfrm>
          <a:prstGeom prst="rect">
            <a:avLst/>
          </a:prstGeom>
        </p:spPr>
        <p:txBody>
          <a:bodyPr/>
          <a:lstStyle/>
          <a:p>
            <a:r>
              <a:t>The versatility of carbon makes possible the great diversity of organic molecules</a:t>
            </a:r>
          </a:p>
          <a:p>
            <a:r>
              <a:t>Variation at the molecular level lies at the foundation of all biological diversity</a:t>
            </a:r>
          </a:p>
        </p:txBody>
      </p:sp>
      <p:sp>
        <p:nvSpPr>
          <p:cNvPr id="520" name="Line"/>
          <p:cNvSpPr/>
          <p:nvPr/>
        </p:nvSpPr>
        <p:spPr>
          <a:xfrm>
            <a:off x="304800" y="990600"/>
            <a:ext cx="8534401" cy="0"/>
          </a:xfrm>
          <a:prstGeom prst="line">
            <a:avLst/>
          </a:prstGeom>
          <a:ln w="508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21" name="Line"/>
          <p:cNvSpPr/>
          <p:nvPr/>
        </p:nvSpPr>
        <p:spPr>
          <a:xfrm>
            <a:off x="304800" y="6553200"/>
            <a:ext cx="8534401" cy="0"/>
          </a:xfrm>
          <a:prstGeom prst="line">
            <a:avLst/>
          </a:prstGeom>
          <a:ln w="254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22" name="Copyright © 2008 Pearson Education, Inc., publishing as Pearson Benjamin Cummings"/>
          <p:cNvSpPr txBox="1"/>
          <p:nvPr/>
        </p:nvSpPr>
        <p:spPr>
          <a:xfrm>
            <a:off x="206375" y="6620106"/>
            <a:ext cx="5486400" cy="237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4" tIns="45714" rIns="45714" bIns="45714" anchor="b">
            <a:spAutoFit/>
          </a:bodyPr>
          <a:lstStyle>
            <a:lvl1pPr>
              <a:defRPr sz="11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Copyright © 2008 Pearson Education, Inc., publishing as Pearson Benjamin Cummings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" name="04_UN05Summary-U.jpeg" descr="04_UN05Summary-U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0037" y="2435225"/>
            <a:ext cx="8542338" cy="1987550"/>
          </a:xfrm>
          <a:prstGeom prst="rect">
            <a:avLst/>
          </a:prstGeom>
          <a:ln w="12700">
            <a:miter lim="400000"/>
          </a:ln>
        </p:spPr>
      </p:pic>
      <p:sp>
        <p:nvSpPr>
          <p:cNvPr id="545" name="Fig. 4-UN5"/>
          <p:cNvSpPr txBox="1"/>
          <p:nvPr/>
        </p:nvSpPr>
        <p:spPr>
          <a:xfrm>
            <a:off x="152400" y="0"/>
            <a:ext cx="19812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marL="450850" indent="-450850">
              <a:lnSpc>
                <a:spcPct val="90000"/>
              </a:lnSpc>
              <a:defRPr sz="1200"/>
            </a:lvl1pPr>
          </a:lstStyle>
          <a:p>
            <a:r>
              <a:t>Fig. 4-UN5</a:t>
            </a:r>
          </a:p>
        </p:txBody>
      </p:sp>
      <p:sp>
        <p:nvSpPr>
          <p:cNvPr id="546" name="P"/>
          <p:cNvSpPr txBox="1"/>
          <p:nvPr/>
        </p:nvSpPr>
        <p:spPr>
          <a:xfrm>
            <a:off x="357187" y="3121025"/>
            <a:ext cx="261938" cy="2715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900" b="1"/>
            </a:lvl1pPr>
          </a:lstStyle>
          <a:p>
            <a:r>
              <a:t>P</a:t>
            </a:r>
          </a:p>
        </p:txBody>
      </p:sp>
      <p:sp>
        <p:nvSpPr>
          <p:cNvPr id="547" name="P"/>
          <p:cNvSpPr txBox="1"/>
          <p:nvPr/>
        </p:nvSpPr>
        <p:spPr>
          <a:xfrm>
            <a:off x="760412" y="3121025"/>
            <a:ext cx="261938" cy="2715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900" b="1"/>
            </a:lvl1pPr>
          </a:lstStyle>
          <a:p>
            <a:r>
              <a:t>P</a:t>
            </a:r>
          </a:p>
        </p:txBody>
      </p:sp>
      <p:sp>
        <p:nvSpPr>
          <p:cNvPr id="548" name="P"/>
          <p:cNvSpPr txBox="1"/>
          <p:nvPr/>
        </p:nvSpPr>
        <p:spPr>
          <a:xfrm>
            <a:off x="1171575" y="3121025"/>
            <a:ext cx="261938" cy="2715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900" b="1"/>
            </a:lvl1pPr>
          </a:lstStyle>
          <a:p>
            <a:r>
              <a:t>P</a:t>
            </a:r>
          </a:p>
        </p:txBody>
      </p:sp>
      <p:sp>
        <p:nvSpPr>
          <p:cNvPr id="549" name="P i"/>
          <p:cNvSpPr txBox="1"/>
          <p:nvPr/>
        </p:nvSpPr>
        <p:spPr>
          <a:xfrm>
            <a:off x="4557712" y="3121025"/>
            <a:ext cx="366713" cy="317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1900" b="1"/>
            </a:pPr>
            <a:r>
              <a:t>P </a:t>
            </a:r>
            <a:r>
              <a:rPr baseline="-25000"/>
              <a:t>i</a:t>
            </a:r>
          </a:p>
        </p:txBody>
      </p:sp>
      <p:sp>
        <p:nvSpPr>
          <p:cNvPr id="550" name="P"/>
          <p:cNvSpPr txBox="1"/>
          <p:nvPr/>
        </p:nvSpPr>
        <p:spPr>
          <a:xfrm>
            <a:off x="5230812" y="3121025"/>
            <a:ext cx="261938" cy="2715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900" b="1"/>
            </a:lvl1pPr>
          </a:lstStyle>
          <a:p>
            <a:r>
              <a:t>P</a:t>
            </a:r>
          </a:p>
        </p:txBody>
      </p:sp>
      <p:sp>
        <p:nvSpPr>
          <p:cNvPr id="551" name="P"/>
          <p:cNvSpPr txBox="1"/>
          <p:nvPr/>
        </p:nvSpPr>
        <p:spPr>
          <a:xfrm>
            <a:off x="5670550" y="3121025"/>
            <a:ext cx="261938" cy="2715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900" b="1"/>
            </a:lvl1pPr>
          </a:lstStyle>
          <a:p>
            <a:r>
              <a:t>P</a:t>
            </a:r>
          </a:p>
        </p:txBody>
      </p:sp>
      <p:sp>
        <p:nvSpPr>
          <p:cNvPr id="552" name="Adenosine"/>
          <p:cNvSpPr txBox="1"/>
          <p:nvPr/>
        </p:nvSpPr>
        <p:spPr>
          <a:xfrm>
            <a:off x="1562100" y="3103562"/>
            <a:ext cx="1417638" cy="283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2000" b="1"/>
            </a:lvl1pPr>
          </a:lstStyle>
          <a:p>
            <a:r>
              <a:t>Adenosine</a:t>
            </a:r>
          </a:p>
        </p:txBody>
      </p:sp>
      <p:sp>
        <p:nvSpPr>
          <p:cNvPr id="553" name="Adenosine"/>
          <p:cNvSpPr txBox="1"/>
          <p:nvPr/>
        </p:nvSpPr>
        <p:spPr>
          <a:xfrm>
            <a:off x="6081712" y="3103562"/>
            <a:ext cx="1417638" cy="283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2000" b="1"/>
            </a:lvl1pPr>
          </a:lstStyle>
          <a:p>
            <a:r>
              <a:t>Adenosine</a:t>
            </a:r>
          </a:p>
        </p:txBody>
      </p:sp>
      <p:sp>
        <p:nvSpPr>
          <p:cNvPr id="554" name="ADP"/>
          <p:cNvSpPr txBox="1"/>
          <p:nvPr/>
        </p:nvSpPr>
        <p:spPr>
          <a:xfrm>
            <a:off x="6042025" y="3609975"/>
            <a:ext cx="787400" cy="296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100" b="1"/>
            </a:lvl1pPr>
          </a:lstStyle>
          <a:p>
            <a:r>
              <a:t>ADP</a:t>
            </a:r>
          </a:p>
        </p:txBody>
      </p:sp>
      <p:sp>
        <p:nvSpPr>
          <p:cNvPr id="555" name="ATP"/>
          <p:cNvSpPr txBox="1"/>
          <p:nvPr/>
        </p:nvSpPr>
        <p:spPr>
          <a:xfrm>
            <a:off x="1308100" y="3609975"/>
            <a:ext cx="787400" cy="296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100" b="1"/>
            </a:lvl1pPr>
          </a:lstStyle>
          <a:p>
            <a:r>
              <a:t>ATP</a:t>
            </a:r>
          </a:p>
        </p:txBody>
      </p:sp>
      <p:sp>
        <p:nvSpPr>
          <p:cNvPr id="556" name="Inorganic phosphate"/>
          <p:cNvSpPr txBox="1"/>
          <p:nvPr/>
        </p:nvSpPr>
        <p:spPr>
          <a:xfrm>
            <a:off x="3962400" y="3648075"/>
            <a:ext cx="1495425" cy="571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sz="2100" b="1"/>
            </a:lvl1pPr>
          </a:lstStyle>
          <a:p>
            <a:r>
              <a:t>Inorganic phosphate</a:t>
            </a:r>
          </a:p>
        </p:txBody>
      </p:sp>
      <p:sp>
        <p:nvSpPr>
          <p:cNvPr id="557" name="Reacts with H2O"/>
          <p:cNvSpPr txBox="1"/>
          <p:nvPr/>
        </p:nvSpPr>
        <p:spPr>
          <a:xfrm>
            <a:off x="2930525" y="2454275"/>
            <a:ext cx="1417638" cy="62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defRPr sz="2100" b="1"/>
            </a:pPr>
            <a:r>
              <a:t>Reacts with H</a:t>
            </a:r>
            <a:r>
              <a:rPr baseline="-25000"/>
              <a:t>2</a:t>
            </a:r>
            <a:r>
              <a:t>O</a:t>
            </a:r>
          </a:p>
        </p:txBody>
      </p:sp>
      <p:sp>
        <p:nvSpPr>
          <p:cNvPr id="558" name="Energy"/>
          <p:cNvSpPr txBox="1"/>
          <p:nvPr/>
        </p:nvSpPr>
        <p:spPr>
          <a:xfrm>
            <a:off x="7905749" y="3084512"/>
            <a:ext cx="1190627" cy="296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100" b="1"/>
            </a:lvl1pPr>
          </a:lstStyle>
          <a:p>
            <a:r>
              <a:t>Energy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Fig. 4-UN2"/>
          <p:cNvSpPr txBox="1"/>
          <p:nvPr/>
        </p:nvSpPr>
        <p:spPr>
          <a:xfrm>
            <a:off x="152400" y="0"/>
            <a:ext cx="19812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marL="450850" indent="-450850">
              <a:lnSpc>
                <a:spcPct val="90000"/>
              </a:lnSpc>
              <a:defRPr sz="1200"/>
            </a:lvl1pPr>
          </a:lstStyle>
          <a:p>
            <a:r>
              <a:t>Fig. 4-UN2</a:t>
            </a:r>
          </a:p>
        </p:txBody>
      </p:sp>
      <p:pic>
        <p:nvPicPr>
          <p:cNvPr id="516" name="04_UN02FigLegQ-U.jpeg" descr="04_UN02FigLegQ-U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0037" y="2474912"/>
            <a:ext cx="8542338" cy="190817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590550" y="5124450"/>
            <a:ext cx="784860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Are these isomers?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Fig. 4-UN6"/>
          <p:cNvSpPr txBox="1"/>
          <p:nvPr/>
        </p:nvSpPr>
        <p:spPr>
          <a:xfrm>
            <a:off x="152400" y="0"/>
            <a:ext cx="19812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marL="450850" indent="-450850">
              <a:lnSpc>
                <a:spcPct val="90000"/>
              </a:lnSpc>
              <a:defRPr sz="1200"/>
            </a:lvl1pPr>
          </a:lstStyle>
          <a:p>
            <a:r>
              <a:t>Fig. 4-UN6</a:t>
            </a:r>
          </a:p>
        </p:txBody>
      </p:sp>
      <p:pic>
        <p:nvPicPr>
          <p:cNvPr id="561" name="04_UN06SQQSugar-U.jpeg" descr="04_UN06SQQSugar-U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0037" y="644525"/>
            <a:ext cx="8542338" cy="55673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04_UN07SQQAsymmetric-U.jpeg" descr="04_UN07SQQAsymmetric-U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0037" y="1419225"/>
            <a:ext cx="8542338" cy="4017963"/>
          </a:xfrm>
          <a:prstGeom prst="rect">
            <a:avLst/>
          </a:prstGeom>
          <a:ln w="12700">
            <a:miter lim="400000"/>
          </a:ln>
        </p:spPr>
      </p:pic>
      <p:sp>
        <p:nvSpPr>
          <p:cNvPr id="564" name="Fig. 4-UN7"/>
          <p:cNvSpPr txBox="1"/>
          <p:nvPr/>
        </p:nvSpPr>
        <p:spPr>
          <a:xfrm>
            <a:off x="152400" y="0"/>
            <a:ext cx="19812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marL="450850" indent="-450850">
              <a:lnSpc>
                <a:spcPct val="90000"/>
              </a:lnSpc>
              <a:defRPr sz="1200"/>
            </a:lvl1pPr>
          </a:lstStyle>
          <a:p>
            <a:r>
              <a:t>Fig. 4-UN7</a:t>
            </a:r>
          </a:p>
        </p:txBody>
      </p:sp>
      <p:sp>
        <p:nvSpPr>
          <p:cNvPr id="565" name="a"/>
          <p:cNvSpPr txBox="1"/>
          <p:nvPr/>
        </p:nvSpPr>
        <p:spPr>
          <a:xfrm>
            <a:off x="1571624" y="2303462"/>
            <a:ext cx="725489" cy="764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5400" b="1"/>
            </a:lvl1pPr>
          </a:lstStyle>
          <a:p>
            <a:r>
              <a:t>a</a:t>
            </a:r>
          </a:p>
        </p:txBody>
      </p:sp>
      <p:sp>
        <p:nvSpPr>
          <p:cNvPr id="566" name="b"/>
          <p:cNvSpPr txBox="1"/>
          <p:nvPr/>
        </p:nvSpPr>
        <p:spPr>
          <a:xfrm>
            <a:off x="3044824" y="2303462"/>
            <a:ext cx="725489" cy="764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5400" b="1"/>
            </a:lvl1pPr>
          </a:lstStyle>
          <a:p>
            <a:r>
              <a:t>b</a:t>
            </a:r>
          </a:p>
        </p:txBody>
      </p:sp>
      <p:sp>
        <p:nvSpPr>
          <p:cNvPr id="567" name="c"/>
          <p:cNvSpPr txBox="1"/>
          <p:nvPr/>
        </p:nvSpPr>
        <p:spPr>
          <a:xfrm>
            <a:off x="4419599" y="2303462"/>
            <a:ext cx="725489" cy="764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5400" b="1"/>
            </a:lvl1pPr>
          </a:lstStyle>
          <a:p>
            <a:r>
              <a:t>c</a:t>
            </a:r>
          </a:p>
        </p:txBody>
      </p:sp>
      <p:sp>
        <p:nvSpPr>
          <p:cNvPr id="568" name="d"/>
          <p:cNvSpPr txBox="1"/>
          <p:nvPr/>
        </p:nvSpPr>
        <p:spPr>
          <a:xfrm>
            <a:off x="5854699" y="2303462"/>
            <a:ext cx="725489" cy="764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5400" b="1"/>
            </a:lvl1pPr>
          </a:lstStyle>
          <a:p>
            <a:r>
              <a:t>d</a:t>
            </a:r>
          </a:p>
        </p:txBody>
      </p:sp>
      <p:sp>
        <p:nvSpPr>
          <p:cNvPr id="569" name="e"/>
          <p:cNvSpPr txBox="1"/>
          <p:nvPr/>
        </p:nvSpPr>
        <p:spPr>
          <a:xfrm>
            <a:off x="7264399" y="2303462"/>
            <a:ext cx="725489" cy="764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5400" b="1"/>
            </a:lvl1pPr>
          </a:lstStyle>
          <a:p>
            <a:r>
              <a:t>e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ncept 4.1: Organic chemistry is the study of carbon compounds"/>
          <p:cNvSpPr txBox="1">
            <a:spLocks noGrp="1"/>
          </p:cNvSpPr>
          <p:nvPr>
            <p:ph type="title"/>
          </p:nvPr>
        </p:nvSpPr>
        <p:spPr>
          <a:xfrm>
            <a:off x="152400" y="76200"/>
            <a:ext cx="8534400" cy="914400"/>
          </a:xfrm>
          <a:prstGeom prst="rect">
            <a:avLst/>
          </a:prstGeom>
        </p:spPr>
        <p:txBody>
          <a:bodyPr/>
          <a:lstStyle/>
          <a:p>
            <a:r>
              <a:t>Concept 4.1: Organic chemistry is the study of carbon compounds</a:t>
            </a:r>
          </a:p>
        </p:txBody>
      </p:sp>
      <p:sp>
        <p:nvSpPr>
          <p:cNvPr id="53" name="Organic chemistry is the study of compounds that contain carbon…"/>
          <p:cNvSpPr txBox="1">
            <a:spLocks noGrp="1"/>
          </p:cNvSpPr>
          <p:nvPr>
            <p:ph type="body" idx="1"/>
          </p:nvPr>
        </p:nvSpPr>
        <p:spPr>
          <a:xfrm>
            <a:off x="228600" y="1219200"/>
            <a:ext cx="8534400" cy="324802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Font typeface="Times"/>
              <a:defRPr b="1"/>
            </a:pPr>
            <a:r>
              <a:rPr dirty="0">
                <a:solidFill>
                  <a:srgbClr val="FF0000"/>
                </a:solidFill>
              </a:rPr>
              <a:t>Organic chemistry</a:t>
            </a:r>
            <a:r>
              <a:rPr b="0" dirty="0">
                <a:solidFill>
                  <a:srgbClr val="FF0000"/>
                </a:solidFill>
              </a:rPr>
              <a:t> is the study of compounds that contain carbon</a:t>
            </a:r>
          </a:p>
          <a:p>
            <a:pPr>
              <a:lnSpc>
                <a:spcPct val="90000"/>
              </a:lnSpc>
              <a:buFont typeface="Times"/>
            </a:pPr>
            <a:r>
              <a:rPr dirty="0"/>
              <a:t>Organic compounds range from simple molecules to colossal ones</a:t>
            </a:r>
          </a:p>
          <a:p>
            <a:pPr>
              <a:lnSpc>
                <a:spcPct val="90000"/>
              </a:lnSpc>
              <a:buFont typeface="Times"/>
            </a:pPr>
            <a:r>
              <a:rPr dirty="0"/>
              <a:t>Most organic compounds contain hydrogen atoms in addition to carbon atoms</a:t>
            </a:r>
          </a:p>
        </p:txBody>
      </p:sp>
      <p:sp>
        <p:nvSpPr>
          <p:cNvPr id="54" name="Line"/>
          <p:cNvSpPr/>
          <p:nvPr/>
        </p:nvSpPr>
        <p:spPr>
          <a:xfrm>
            <a:off x="304800" y="990600"/>
            <a:ext cx="8534401" cy="0"/>
          </a:xfrm>
          <a:prstGeom prst="line">
            <a:avLst/>
          </a:prstGeom>
          <a:ln w="508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5" name="Line"/>
          <p:cNvSpPr/>
          <p:nvPr/>
        </p:nvSpPr>
        <p:spPr>
          <a:xfrm>
            <a:off x="304800" y="6553200"/>
            <a:ext cx="8534401" cy="0"/>
          </a:xfrm>
          <a:prstGeom prst="line">
            <a:avLst/>
          </a:prstGeom>
          <a:ln w="254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6" name="Copyright © 2008 Pearson Education, Inc., publishing as Pearson Benjamin Cummings"/>
          <p:cNvSpPr txBox="1"/>
          <p:nvPr/>
        </p:nvSpPr>
        <p:spPr>
          <a:xfrm>
            <a:off x="206375" y="6620106"/>
            <a:ext cx="5486400" cy="237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4" tIns="45714" rIns="45714" bIns="45714" anchor="b">
            <a:spAutoFit/>
          </a:bodyPr>
          <a:lstStyle>
            <a:lvl1pPr>
              <a:defRPr sz="11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Copyright © 2008 Pearson Education, Inc., publishing as Pearson Benjamin Cummings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Fig. 4-UN8"/>
          <p:cNvSpPr txBox="1"/>
          <p:nvPr/>
        </p:nvSpPr>
        <p:spPr>
          <a:xfrm>
            <a:off x="152400" y="0"/>
            <a:ext cx="19812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marL="450850" indent="-450850">
              <a:lnSpc>
                <a:spcPct val="90000"/>
              </a:lnSpc>
              <a:defRPr sz="1200"/>
            </a:lvl1pPr>
          </a:lstStyle>
          <a:p>
            <a:r>
              <a:t>Fig. 4-UN8</a:t>
            </a:r>
          </a:p>
        </p:txBody>
      </p:sp>
      <p:pic>
        <p:nvPicPr>
          <p:cNvPr id="572" name="04_UN08SQQ-U.jpeg" descr="04_UN08SQQ-U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3475" y="136525"/>
            <a:ext cx="6877050" cy="65849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You should now be able to:"/>
          <p:cNvSpPr txBox="1">
            <a:spLocks noGrp="1"/>
          </p:cNvSpPr>
          <p:nvPr>
            <p:ph type="title"/>
          </p:nvPr>
        </p:nvSpPr>
        <p:spPr>
          <a:xfrm>
            <a:off x="228600" y="76200"/>
            <a:ext cx="8534400" cy="503238"/>
          </a:xfrm>
          <a:prstGeom prst="rect">
            <a:avLst/>
          </a:prstGeom>
        </p:spPr>
        <p:txBody>
          <a:bodyPr/>
          <a:lstStyle/>
          <a:p>
            <a:r>
              <a:t>You should now be able to:</a:t>
            </a:r>
          </a:p>
        </p:txBody>
      </p:sp>
      <p:sp>
        <p:nvSpPr>
          <p:cNvPr id="592" name="Explain how carbon’s electron configuration explains its ability to form large, complex, diverse organic molecules…"/>
          <p:cNvSpPr txBox="1">
            <a:spLocks noGrp="1"/>
          </p:cNvSpPr>
          <p:nvPr>
            <p:ph type="body" idx="1"/>
          </p:nvPr>
        </p:nvSpPr>
        <p:spPr>
          <a:xfrm>
            <a:off x="228600" y="1200149"/>
            <a:ext cx="8534400" cy="4438652"/>
          </a:xfrm>
          <a:prstGeom prst="rect">
            <a:avLst/>
          </a:prstGeom>
        </p:spPr>
        <p:txBody>
          <a:bodyPr/>
          <a:lstStyle/>
          <a:p>
            <a:pPr marL="571500" indent="-571500">
              <a:buAutoNum type="arabicPeriod"/>
            </a:pPr>
            <a:r>
              <a:t>Explain how carbon’s electron configuration explains its ability to form large, complex, diverse organic molecules</a:t>
            </a:r>
          </a:p>
          <a:p>
            <a:pPr marL="571500" indent="-571500">
              <a:buAutoNum type="arabicPeriod"/>
            </a:pPr>
            <a:r>
              <a:t>Describe how carbon skeletons may vary and explain how this variation contributes to the diversity and complexity of organic molecules</a:t>
            </a:r>
          </a:p>
          <a:p>
            <a:pPr marL="571500" indent="-571500">
              <a:buAutoNum type="arabicPeriod"/>
            </a:pPr>
            <a:r>
              <a:t>Distinguish among the three types of isomers: structural, geometric, and enantiomer</a:t>
            </a:r>
          </a:p>
        </p:txBody>
      </p:sp>
      <p:sp>
        <p:nvSpPr>
          <p:cNvPr id="593" name="Line"/>
          <p:cNvSpPr/>
          <p:nvPr/>
        </p:nvSpPr>
        <p:spPr>
          <a:xfrm>
            <a:off x="304800" y="990600"/>
            <a:ext cx="8534401" cy="0"/>
          </a:xfrm>
          <a:prstGeom prst="line">
            <a:avLst/>
          </a:prstGeom>
          <a:ln w="508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94" name="Line"/>
          <p:cNvSpPr/>
          <p:nvPr/>
        </p:nvSpPr>
        <p:spPr>
          <a:xfrm>
            <a:off x="304800" y="6553200"/>
            <a:ext cx="8534401" cy="0"/>
          </a:xfrm>
          <a:prstGeom prst="line">
            <a:avLst/>
          </a:prstGeom>
          <a:ln w="254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95" name="Copyright © 2008 Pearson Education, Inc., publishing as Pearson Benjamin Cummings"/>
          <p:cNvSpPr txBox="1"/>
          <p:nvPr/>
        </p:nvSpPr>
        <p:spPr>
          <a:xfrm>
            <a:off x="206375" y="6620106"/>
            <a:ext cx="5486400" cy="237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4" tIns="45714" rIns="45714" bIns="45714" anchor="b">
            <a:spAutoFit/>
          </a:bodyPr>
          <a:lstStyle>
            <a:lvl1pPr>
              <a:defRPr sz="11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Copyright © 2008 Pearson Education, Inc., publishing as Pearson Benjamin Cummings</a:t>
            </a: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Name the major functional groups found in organic molecules; describe the basic structure of each functional group and outline the chemical properties of the organic molecules in which they occur…"/>
          <p:cNvSpPr txBox="1">
            <a:spLocks noGrp="1"/>
          </p:cNvSpPr>
          <p:nvPr>
            <p:ph type="body" idx="1"/>
          </p:nvPr>
        </p:nvSpPr>
        <p:spPr>
          <a:xfrm>
            <a:off x="228600" y="1193800"/>
            <a:ext cx="8534400" cy="3683000"/>
          </a:xfrm>
          <a:prstGeom prst="rect">
            <a:avLst/>
          </a:prstGeom>
        </p:spPr>
        <p:txBody>
          <a:bodyPr/>
          <a:lstStyle/>
          <a:p>
            <a:pPr marL="571500" indent="-571500">
              <a:buAutoNum type="arabicPeriod" startAt="4"/>
            </a:pPr>
            <a:r>
              <a:t>Name the major functional groups found in organic molecules; describe the basic structure of each functional group and outline the chemical properties of the organic molecules in which they occur</a:t>
            </a:r>
          </a:p>
          <a:p>
            <a:pPr marL="571500" indent="-571500">
              <a:buAutoNum type="arabicPeriod" startAt="4"/>
            </a:pPr>
            <a:r>
              <a:t>Explain how ATP functions as the primary energy transfer molecule in living cells</a:t>
            </a:r>
          </a:p>
        </p:txBody>
      </p:sp>
      <p:sp>
        <p:nvSpPr>
          <p:cNvPr id="598" name="Line"/>
          <p:cNvSpPr/>
          <p:nvPr/>
        </p:nvSpPr>
        <p:spPr>
          <a:xfrm>
            <a:off x="304800" y="990600"/>
            <a:ext cx="8534401" cy="0"/>
          </a:xfrm>
          <a:prstGeom prst="line">
            <a:avLst/>
          </a:prstGeom>
          <a:ln w="508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99" name="Line"/>
          <p:cNvSpPr/>
          <p:nvPr/>
        </p:nvSpPr>
        <p:spPr>
          <a:xfrm>
            <a:off x="304800" y="6553200"/>
            <a:ext cx="8534401" cy="0"/>
          </a:xfrm>
          <a:prstGeom prst="line">
            <a:avLst/>
          </a:prstGeom>
          <a:ln w="254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00" name="Copyright © 2008 Pearson Education, Inc., publishing as Pearson Benjamin Cummings"/>
          <p:cNvSpPr txBox="1"/>
          <p:nvPr/>
        </p:nvSpPr>
        <p:spPr>
          <a:xfrm>
            <a:off x="206375" y="6620106"/>
            <a:ext cx="5486400" cy="237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4" tIns="45714" rIns="45714" bIns="45714" anchor="b">
            <a:spAutoFit/>
          </a:bodyPr>
          <a:lstStyle>
            <a:lvl1pPr>
              <a:defRPr sz="11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Copyright © 2008 Pearson Education, Inc., publishing as Pearson Benjamin Cummings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04_02MillerEarlyEarth-U.jpeg" descr="04_02MillerEarlyEarth-U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1375" y="136525"/>
            <a:ext cx="4919663" cy="6584950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Rectangle"/>
          <p:cNvSpPr/>
          <p:nvPr/>
        </p:nvSpPr>
        <p:spPr>
          <a:xfrm>
            <a:off x="2146300" y="165100"/>
            <a:ext cx="1739900" cy="304800"/>
          </a:xfrm>
          <a:prstGeom prst="rect">
            <a:avLst/>
          </a:prstGeom>
          <a:solidFill>
            <a:srgbClr val="FCCB68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65" name="Fig. 4-2"/>
          <p:cNvSpPr txBox="1"/>
          <p:nvPr/>
        </p:nvSpPr>
        <p:spPr>
          <a:xfrm>
            <a:off x="152400" y="0"/>
            <a:ext cx="19812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marL="450850" indent="-450850">
              <a:lnSpc>
                <a:spcPct val="90000"/>
              </a:lnSpc>
              <a:defRPr sz="1200"/>
            </a:lvl1pPr>
          </a:lstStyle>
          <a:p>
            <a:r>
              <a:t>Fig. 4-2</a:t>
            </a:r>
          </a:p>
        </p:txBody>
      </p:sp>
      <p:sp>
        <p:nvSpPr>
          <p:cNvPr id="66" name="Water vapor"/>
          <p:cNvSpPr txBox="1"/>
          <p:nvPr/>
        </p:nvSpPr>
        <p:spPr>
          <a:xfrm>
            <a:off x="3278187" y="914400"/>
            <a:ext cx="1398588" cy="221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sz="1600" b="1"/>
            </a:lvl1pPr>
          </a:lstStyle>
          <a:p>
            <a:r>
              <a:t>Water vapor</a:t>
            </a:r>
          </a:p>
        </p:txBody>
      </p:sp>
      <p:sp>
        <p:nvSpPr>
          <p:cNvPr id="67" name="H2"/>
          <p:cNvSpPr txBox="1"/>
          <p:nvPr/>
        </p:nvSpPr>
        <p:spPr>
          <a:xfrm rot="20046680">
            <a:off x="5368110" y="1595023"/>
            <a:ext cx="368301" cy="260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sz="1600" b="1"/>
            </a:pPr>
            <a:r>
              <a:t>H</a:t>
            </a:r>
            <a:r>
              <a:rPr baseline="-25000"/>
              <a:t>2</a:t>
            </a:r>
          </a:p>
        </p:txBody>
      </p:sp>
      <p:sp>
        <p:nvSpPr>
          <p:cNvPr id="68" name="NH3"/>
          <p:cNvSpPr txBox="1"/>
          <p:nvPr/>
        </p:nvSpPr>
        <p:spPr>
          <a:xfrm rot="1561968">
            <a:off x="4853757" y="1650563"/>
            <a:ext cx="498476" cy="260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sz="1600" b="1"/>
            </a:pPr>
            <a:r>
              <a:t>NH</a:t>
            </a:r>
            <a:r>
              <a:rPr baseline="-25000"/>
              <a:t>3</a:t>
            </a:r>
          </a:p>
        </p:txBody>
      </p:sp>
      <p:sp>
        <p:nvSpPr>
          <p:cNvPr id="69" name="“Atmosphere”"/>
          <p:cNvSpPr txBox="1"/>
          <p:nvPr/>
        </p:nvSpPr>
        <p:spPr>
          <a:xfrm>
            <a:off x="5614987" y="444500"/>
            <a:ext cx="1398588" cy="221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sz="1600" b="1"/>
            </a:lvl1pPr>
          </a:lstStyle>
          <a:p>
            <a:r>
              <a:t>“Atmosphere”</a:t>
            </a:r>
          </a:p>
        </p:txBody>
      </p:sp>
      <p:sp>
        <p:nvSpPr>
          <p:cNvPr id="70" name="Electrode"/>
          <p:cNvSpPr txBox="1"/>
          <p:nvPr/>
        </p:nvSpPr>
        <p:spPr>
          <a:xfrm>
            <a:off x="5983287" y="1104900"/>
            <a:ext cx="954088" cy="221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sz="1600" b="1"/>
            </a:lvl1pPr>
          </a:lstStyle>
          <a:p>
            <a:r>
              <a:t>Electrode</a:t>
            </a:r>
          </a:p>
        </p:txBody>
      </p:sp>
      <p:sp>
        <p:nvSpPr>
          <p:cNvPr id="71" name="Condenser"/>
          <p:cNvSpPr txBox="1"/>
          <p:nvPr/>
        </p:nvSpPr>
        <p:spPr>
          <a:xfrm>
            <a:off x="5792787" y="2235200"/>
            <a:ext cx="1081088" cy="221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sz="1600" b="1"/>
            </a:lvl1pPr>
          </a:lstStyle>
          <a:p>
            <a:r>
              <a:t>Condenser</a:t>
            </a:r>
          </a:p>
        </p:txBody>
      </p:sp>
      <p:sp>
        <p:nvSpPr>
          <p:cNvPr id="72" name="Cold…"/>
          <p:cNvSpPr txBox="1"/>
          <p:nvPr/>
        </p:nvSpPr>
        <p:spPr>
          <a:xfrm>
            <a:off x="6440487" y="3200400"/>
            <a:ext cx="585788" cy="428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sz="1600" b="1"/>
            </a:pPr>
            <a:r>
              <a:t>Cold</a:t>
            </a:r>
          </a:p>
          <a:p>
            <a:pPr>
              <a:lnSpc>
                <a:spcPct val="90000"/>
              </a:lnSpc>
              <a:defRPr sz="1600" b="1"/>
            </a:pPr>
            <a:r>
              <a:t>water</a:t>
            </a:r>
          </a:p>
        </p:txBody>
      </p:sp>
      <p:sp>
        <p:nvSpPr>
          <p:cNvPr id="73" name="Cooled water…"/>
          <p:cNvSpPr txBox="1"/>
          <p:nvPr/>
        </p:nvSpPr>
        <p:spPr>
          <a:xfrm>
            <a:off x="3621087" y="3022600"/>
            <a:ext cx="1296989" cy="841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sz="1600" b="1"/>
            </a:pPr>
            <a:r>
              <a:t>Cooled water</a:t>
            </a:r>
          </a:p>
          <a:p>
            <a:pPr>
              <a:lnSpc>
                <a:spcPct val="90000"/>
              </a:lnSpc>
              <a:defRPr sz="1600" b="1"/>
            </a:pPr>
            <a:r>
              <a:t>containing</a:t>
            </a:r>
          </a:p>
          <a:p>
            <a:pPr>
              <a:lnSpc>
                <a:spcPct val="90000"/>
              </a:lnSpc>
              <a:defRPr sz="1600" b="1"/>
            </a:pPr>
            <a:r>
              <a:t>organic</a:t>
            </a:r>
          </a:p>
          <a:p>
            <a:pPr>
              <a:defRPr sz="1600" b="1"/>
            </a:pPr>
            <a:r>
              <a:t>molecules</a:t>
            </a:r>
          </a:p>
        </p:txBody>
      </p:sp>
      <p:sp>
        <p:nvSpPr>
          <p:cNvPr id="74" name="Sample for…"/>
          <p:cNvSpPr txBox="1"/>
          <p:nvPr/>
        </p:nvSpPr>
        <p:spPr>
          <a:xfrm>
            <a:off x="3494087" y="6083300"/>
            <a:ext cx="1868488" cy="428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defRPr sz="1600" b="1"/>
            </a:pPr>
            <a:r>
              <a:t>Sample for</a:t>
            </a:r>
          </a:p>
          <a:p>
            <a:pPr algn="ctr">
              <a:lnSpc>
                <a:spcPct val="90000"/>
              </a:lnSpc>
              <a:defRPr sz="1600" b="1"/>
            </a:pPr>
            <a:r>
              <a:t>chemical analysis</a:t>
            </a:r>
          </a:p>
        </p:txBody>
      </p:sp>
      <p:sp>
        <p:nvSpPr>
          <p:cNvPr id="75" name="H2O…"/>
          <p:cNvSpPr txBox="1"/>
          <p:nvPr/>
        </p:nvSpPr>
        <p:spPr>
          <a:xfrm>
            <a:off x="3455987" y="5118100"/>
            <a:ext cx="611188" cy="463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sz="1600" b="1"/>
            </a:pPr>
            <a:r>
              <a:t>H</a:t>
            </a:r>
            <a:r>
              <a:rPr baseline="-25000"/>
              <a:t>2</a:t>
            </a:r>
            <a:r>
              <a:t>O</a:t>
            </a:r>
          </a:p>
          <a:p>
            <a:pPr>
              <a:lnSpc>
                <a:spcPct val="90000"/>
              </a:lnSpc>
              <a:defRPr sz="1600" b="1"/>
            </a:pPr>
            <a:r>
              <a:t>“sea”</a:t>
            </a:r>
          </a:p>
        </p:txBody>
      </p:sp>
      <p:sp>
        <p:nvSpPr>
          <p:cNvPr id="76" name="EXPERIMENT"/>
          <p:cNvSpPr txBox="1"/>
          <p:nvPr/>
        </p:nvSpPr>
        <p:spPr>
          <a:xfrm>
            <a:off x="2236787" y="215900"/>
            <a:ext cx="1398588" cy="221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accent2"/>
                </a:solidFill>
              </a:defRPr>
            </a:lvl1pPr>
          </a:lstStyle>
          <a:p>
            <a:r>
              <a:t>EXPERIMENT</a:t>
            </a:r>
          </a:p>
        </p:txBody>
      </p:sp>
      <p:sp>
        <p:nvSpPr>
          <p:cNvPr id="77" name="CH4"/>
          <p:cNvSpPr txBox="1"/>
          <p:nvPr/>
        </p:nvSpPr>
        <p:spPr>
          <a:xfrm>
            <a:off x="5119687" y="698500"/>
            <a:ext cx="407988" cy="260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sz="1600" b="1"/>
            </a:pPr>
            <a:r>
              <a:t>CH</a:t>
            </a:r>
            <a:r>
              <a:rPr baseline="-25000"/>
              <a:t>4</a:t>
            </a:r>
          </a:p>
        </p:txBody>
      </p:sp>
      <p:sp>
        <p:nvSpPr>
          <p:cNvPr id="78" name="Line"/>
          <p:cNvSpPr/>
          <p:nvPr/>
        </p:nvSpPr>
        <p:spPr>
          <a:xfrm flipV="1">
            <a:off x="5600700" y="677862"/>
            <a:ext cx="249238" cy="261938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9" name="Line"/>
          <p:cNvSpPr/>
          <p:nvPr/>
        </p:nvSpPr>
        <p:spPr>
          <a:xfrm flipV="1">
            <a:off x="5964237" y="1346199"/>
            <a:ext cx="266701" cy="2413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0" name="Line"/>
          <p:cNvSpPr/>
          <p:nvPr/>
        </p:nvSpPr>
        <p:spPr>
          <a:xfrm flipV="1">
            <a:off x="5481637" y="2392362"/>
            <a:ext cx="271463" cy="142876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1" name="Line"/>
          <p:cNvSpPr/>
          <p:nvPr/>
        </p:nvSpPr>
        <p:spPr>
          <a:xfrm>
            <a:off x="4376737" y="3936999"/>
            <a:ext cx="863601" cy="59213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2" name="Line"/>
          <p:cNvSpPr/>
          <p:nvPr/>
        </p:nvSpPr>
        <p:spPr>
          <a:xfrm>
            <a:off x="3302000" y="4864100"/>
            <a:ext cx="311151" cy="20955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oncept 4.2: Carbon atoms can form diverse molecules by bonding to four other atoms"/>
          <p:cNvSpPr txBox="1">
            <a:spLocks noGrp="1"/>
          </p:cNvSpPr>
          <p:nvPr>
            <p:ph type="title"/>
          </p:nvPr>
        </p:nvSpPr>
        <p:spPr>
          <a:xfrm>
            <a:off x="152400" y="76200"/>
            <a:ext cx="8534400" cy="914400"/>
          </a:xfrm>
          <a:prstGeom prst="rect">
            <a:avLst/>
          </a:prstGeom>
        </p:spPr>
        <p:txBody>
          <a:bodyPr/>
          <a:lstStyle/>
          <a:p>
            <a:r>
              <a:t>Concept 4.2: Carbon atoms can form diverse molecules by bonding to four other atoms</a:t>
            </a:r>
          </a:p>
        </p:txBody>
      </p:sp>
      <p:sp>
        <p:nvSpPr>
          <p:cNvPr id="87" name="Electron configuration is the key to an atom’s characteristics…"/>
          <p:cNvSpPr txBox="1">
            <a:spLocks noGrp="1"/>
          </p:cNvSpPr>
          <p:nvPr>
            <p:ph type="body" sz="half" idx="1"/>
          </p:nvPr>
        </p:nvSpPr>
        <p:spPr>
          <a:xfrm>
            <a:off x="228600" y="1219200"/>
            <a:ext cx="8534400" cy="2768600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FF0000"/>
                </a:solidFill>
              </a:rPr>
              <a:t>Electron configuration is the key to an atom’s characteristics</a:t>
            </a:r>
          </a:p>
          <a:p>
            <a:r>
              <a:rPr dirty="0">
                <a:solidFill>
                  <a:srgbClr val="FF0000"/>
                </a:solidFill>
              </a:rPr>
              <a:t>Electron configuration determines the kinds and number of bonds an atom will form with other atoms</a:t>
            </a:r>
          </a:p>
        </p:txBody>
      </p:sp>
      <p:sp>
        <p:nvSpPr>
          <p:cNvPr id="88" name="Line"/>
          <p:cNvSpPr/>
          <p:nvPr/>
        </p:nvSpPr>
        <p:spPr>
          <a:xfrm>
            <a:off x="304800" y="990600"/>
            <a:ext cx="8534401" cy="0"/>
          </a:xfrm>
          <a:prstGeom prst="line">
            <a:avLst/>
          </a:prstGeom>
          <a:ln w="508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9" name="Line"/>
          <p:cNvSpPr/>
          <p:nvPr/>
        </p:nvSpPr>
        <p:spPr>
          <a:xfrm>
            <a:off x="304800" y="6553200"/>
            <a:ext cx="8534401" cy="0"/>
          </a:xfrm>
          <a:prstGeom prst="line">
            <a:avLst/>
          </a:prstGeom>
          <a:ln w="254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0" name="Copyright © 2008 Pearson Education, Inc., publishing as Pearson Benjamin Cummings"/>
          <p:cNvSpPr txBox="1"/>
          <p:nvPr/>
        </p:nvSpPr>
        <p:spPr>
          <a:xfrm>
            <a:off x="206375" y="6620106"/>
            <a:ext cx="5486400" cy="237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4" tIns="45714" rIns="45714" bIns="45714" anchor="b">
            <a:spAutoFit/>
          </a:bodyPr>
          <a:lstStyle>
            <a:lvl1pPr>
              <a:defRPr sz="11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Copyright © 2008 Pearson Education, Inc., publishing as Pearson Benjamin Cummings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he Formation of Bonds with Carbon"/>
          <p:cNvSpPr txBox="1">
            <a:spLocks noGrp="1"/>
          </p:cNvSpPr>
          <p:nvPr>
            <p:ph type="title"/>
          </p:nvPr>
        </p:nvSpPr>
        <p:spPr>
          <a:xfrm>
            <a:off x="228600" y="76200"/>
            <a:ext cx="8534400" cy="503238"/>
          </a:xfrm>
          <a:prstGeom prst="rect">
            <a:avLst/>
          </a:prstGeom>
        </p:spPr>
        <p:txBody>
          <a:bodyPr/>
          <a:lstStyle/>
          <a:p>
            <a:r>
              <a:t>The Formation of Bonds with Carbon</a:t>
            </a:r>
          </a:p>
        </p:txBody>
      </p:sp>
      <p:sp>
        <p:nvSpPr>
          <p:cNvPr id="93" name="With four valence electrons, carbon can form four covalent bonds with a variety of atoms…"/>
          <p:cNvSpPr txBox="1">
            <a:spLocks noGrp="1"/>
          </p:cNvSpPr>
          <p:nvPr>
            <p:ph type="body" idx="1"/>
          </p:nvPr>
        </p:nvSpPr>
        <p:spPr>
          <a:xfrm>
            <a:off x="228600" y="1219200"/>
            <a:ext cx="8534400" cy="590073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dirty="0">
                <a:solidFill>
                  <a:srgbClr val="FF0000"/>
                </a:solidFill>
              </a:rPr>
              <a:t>With four valence electrons, carbon can form four covalent bonds with a variety of atoms</a:t>
            </a:r>
          </a:p>
          <a:p>
            <a:pPr>
              <a:lnSpc>
                <a:spcPct val="90000"/>
              </a:lnSpc>
            </a:pPr>
            <a:r>
              <a:rPr dirty="0">
                <a:solidFill>
                  <a:srgbClr val="FF0000"/>
                </a:solidFill>
              </a:rPr>
              <a:t>This </a:t>
            </a:r>
            <a:r>
              <a:rPr i="1" dirty="0" err="1">
                <a:solidFill>
                  <a:srgbClr val="FF0000"/>
                </a:solidFill>
              </a:rPr>
              <a:t>tetravalence</a:t>
            </a:r>
            <a:r>
              <a:rPr dirty="0">
                <a:solidFill>
                  <a:srgbClr val="FF0000"/>
                </a:solidFill>
              </a:rPr>
              <a:t> makes large, complex molecules possible</a:t>
            </a:r>
          </a:p>
          <a:p>
            <a:pPr>
              <a:lnSpc>
                <a:spcPct val="90000"/>
              </a:lnSpc>
            </a:pPr>
            <a:r>
              <a:rPr dirty="0"/>
              <a:t>In molecules with multiple carbons, each carbon bonded to four other atoms has a tetrahedral shape</a:t>
            </a:r>
          </a:p>
          <a:p>
            <a:pPr>
              <a:lnSpc>
                <a:spcPct val="90000"/>
              </a:lnSpc>
            </a:pPr>
            <a:r>
              <a:rPr dirty="0"/>
              <a:t>However, when two carbon atoms are joined by a double bond, the molecule has a flat shape</a:t>
            </a:r>
          </a:p>
        </p:txBody>
      </p:sp>
      <p:sp>
        <p:nvSpPr>
          <p:cNvPr id="94" name="Line"/>
          <p:cNvSpPr/>
          <p:nvPr/>
        </p:nvSpPr>
        <p:spPr>
          <a:xfrm>
            <a:off x="304800" y="990600"/>
            <a:ext cx="8534401" cy="0"/>
          </a:xfrm>
          <a:prstGeom prst="line">
            <a:avLst/>
          </a:prstGeom>
          <a:ln w="508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5" name="Line"/>
          <p:cNvSpPr/>
          <p:nvPr/>
        </p:nvSpPr>
        <p:spPr>
          <a:xfrm>
            <a:off x="304800" y="6553200"/>
            <a:ext cx="8534401" cy="0"/>
          </a:xfrm>
          <a:prstGeom prst="line">
            <a:avLst/>
          </a:prstGeom>
          <a:ln w="254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6" name="Copyright © 2008 Pearson Education, Inc., publishing as Pearson Benjamin Cummings"/>
          <p:cNvSpPr txBox="1"/>
          <p:nvPr/>
        </p:nvSpPr>
        <p:spPr>
          <a:xfrm>
            <a:off x="206375" y="6620106"/>
            <a:ext cx="5486400" cy="237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4" tIns="45714" rIns="45714" bIns="45714" anchor="b">
            <a:spAutoFit/>
          </a:bodyPr>
          <a:lstStyle>
            <a:lvl1pPr>
              <a:defRPr sz="11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Copyright © 2008 Pearson Education, Inc., publishing as Pearson Benjamin Cummings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04_03MoleculeShape-U.jpeg" descr="04_03MoleculeShape-U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0037" y="987425"/>
            <a:ext cx="8542338" cy="4883150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Fig. 4-3"/>
          <p:cNvSpPr txBox="1"/>
          <p:nvPr/>
        </p:nvSpPr>
        <p:spPr>
          <a:xfrm>
            <a:off x="152400" y="0"/>
            <a:ext cx="19812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marL="450850" indent="-450850">
              <a:lnSpc>
                <a:spcPct val="90000"/>
              </a:lnSpc>
              <a:defRPr sz="1200"/>
            </a:lvl1pPr>
          </a:lstStyle>
          <a:p>
            <a:r>
              <a:t>Fig. 4-3</a:t>
            </a:r>
          </a:p>
        </p:txBody>
      </p:sp>
      <p:sp>
        <p:nvSpPr>
          <p:cNvPr id="100" name="Name"/>
          <p:cNvSpPr txBox="1"/>
          <p:nvPr/>
        </p:nvSpPr>
        <p:spPr>
          <a:xfrm>
            <a:off x="815975" y="1285875"/>
            <a:ext cx="741363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sz="1800" b="1"/>
            </a:lvl1pPr>
          </a:lstStyle>
          <a:p>
            <a:r>
              <a:t>Name</a:t>
            </a:r>
          </a:p>
        </p:txBody>
      </p:sp>
      <p:sp>
        <p:nvSpPr>
          <p:cNvPr id="101" name="Molecular Formula"/>
          <p:cNvSpPr txBox="1"/>
          <p:nvPr/>
        </p:nvSpPr>
        <p:spPr>
          <a:xfrm>
            <a:off x="1928812" y="1042987"/>
            <a:ext cx="1169988" cy="50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1800" b="1"/>
            </a:lvl1pPr>
          </a:lstStyle>
          <a:p>
            <a:r>
              <a:t>Molecular Formula</a:t>
            </a:r>
          </a:p>
        </p:txBody>
      </p:sp>
      <p:sp>
        <p:nvSpPr>
          <p:cNvPr id="102" name="Structural Formula"/>
          <p:cNvSpPr txBox="1"/>
          <p:nvPr/>
        </p:nvSpPr>
        <p:spPr>
          <a:xfrm>
            <a:off x="3444875" y="1042987"/>
            <a:ext cx="1169988" cy="50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1800" b="1"/>
            </a:lvl1pPr>
          </a:lstStyle>
          <a:p>
            <a:r>
              <a:t>Structural Formula</a:t>
            </a:r>
          </a:p>
        </p:txBody>
      </p:sp>
      <p:sp>
        <p:nvSpPr>
          <p:cNvPr id="103" name="Ball-and-Stick…"/>
          <p:cNvSpPr txBox="1"/>
          <p:nvPr/>
        </p:nvSpPr>
        <p:spPr>
          <a:xfrm>
            <a:off x="5168900" y="1042987"/>
            <a:ext cx="1651000" cy="50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defRPr sz="1800" b="1"/>
            </a:pPr>
            <a:r>
              <a:t>Ball-and-Stick</a:t>
            </a:r>
          </a:p>
          <a:p>
            <a:pPr algn="ctr">
              <a:lnSpc>
                <a:spcPct val="90000"/>
              </a:lnSpc>
              <a:defRPr sz="1800" b="1"/>
            </a:pPr>
            <a:r>
              <a:t>Model</a:t>
            </a:r>
          </a:p>
        </p:txBody>
      </p:sp>
      <p:sp>
        <p:nvSpPr>
          <p:cNvPr id="104" name="Space-Filling…"/>
          <p:cNvSpPr txBox="1"/>
          <p:nvPr/>
        </p:nvSpPr>
        <p:spPr>
          <a:xfrm>
            <a:off x="7178675" y="1042987"/>
            <a:ext cx="1651000" cy="50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defRPr sz="1800" b="1"/>
            </a:pPr>
            <a:r>
              <a:t>Space-Filling</a:t>
            </a:r>
          </a:p>
          <a:p>
            <a:pPr algn="ctr">
              <a:lnSpc>
                <a:spcPct val="90000"/>
              </a:lnSpc>
              <a:defRPr sz="1800" b="1"/>
            </a:pPr>
            <a:r>
              <a:t>Model</a:t>
            </a:r>
          </a:p>
        </p:txBody>
      </p:sp>
      <p:sp>
        <p:nvSpPr>
          <p:cNvPr id="105" name="(a) Methane"/>
          <p:cNvSpPr txBox="1"/>
          <p:nvPr/>
        </p:nvSpPr>
        <p:spPr>
          <a:xfrm>
            <a:off x="385762" y="1682750"/>
            <a:ext cx="1309688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sz="1800" b="1"/>
            </a:lvl1pPr>
          </a:lstStyle>
          <a:p>
            <a:r>
              <a:t>(a) Methane</a:t>
            </a:r>
          </a:p>
        </p:txBody>
      </p:sp>
      <p:sp>
        <p:nvSpPr>
          <p:cNvPr id="106" name="(b) Ethane"/>
          <p:cNvSpPr txBox="1"/>
          <p:nvPr/>
        </p:nvSpPr>
        <p:spPr>
          <a:xfrm>
            <a:off x="385762" y="3054350"/>
            <a:ext cx="1309688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sz="1800" b="1"/>
            </a:lvl1pPr>
          </a:lstStyle>
          <a:p>
            <a:r>
              <a:t>(b) Ethane</a:t>
            </a:r>
          </a:p>
        </p:txBody>
      </p:sp>
      <p:sp>
        <p:nvSpPr>
          <p:cNvPr id="107" name="(c) Ethene…"/>
          <p:cNvSpPr txBox="1"/>
          <p:nvPr/>
        </p:nvSpPr>
        <p:spPr>
          <a:xfrm>
            <a:off x="385762" y="4573587"/>
            <a:ext cx="1519238" cy="50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sz="1800" b="1"/>
            </a:pPr>
            <a:r>
              <a:t>(c) Ethene</a:t>
            </a:r>
          </a:p>
          <a:p>
            <a:pPr>
              <a:lnSpc>
                <a:spcPct val="90000"/>
              </a:lnSpc>
              <a:defRPr sz="1800" b="1"/>
            </a:pPr>
            <a:r>
              <a:t>     (ethylene)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he electron configuration of carbon gives it covalent compatibility with many different elements…"/>
          <p:cNvSpPr txBox="1">
            <a:spLocks noGrp="1"/>
          </p:cNvSpPr>
          <p:nvPr>
            <p:ph type="body" idx="1"/>
          </p:nvPr>
        </p:nvSpPr>
        <p:spPr>
          <a:xfrm>
            <a:off x="228600" y="1219200"/>
            <a:ext cx="8534400" cy="3683000"/>
          </a:xfrm>
          <a:prstGeom prst="rect">
            <a:avLst/>
          </a:prstGeom>
        </p:spPr>
        <p:txBody>
          <a:bodyPr/>
          <a:lstStyle/>
          <a:p>
            <a:r>
              <a:t>The electron configuration of carbon gives it covalent compatibility with many different elements</a:t>
            </a:r>
          </a:p>
          <a:p>
            <a:r>
              <a:t>The valences of carbon and its most frequent partners (hydrogen, oxygen, and nitrogen) are the “building code” that governs the architecture of living molecules</a:t>
            </a:r>
          </a:p>
        </p:txBody>
      </p:sp>
      <p:sp>
        <p:nvSpPr>
          <p:cNvPr id="112" name="Line"/>
          <p:cNvSpPr/>
          <p:nvPr/>
        </p:nvSpPr>
        <p:spPr>
          <a:xfrm>
            <a:off x="304800" y="990600"/>
            <a:ext cx="8534401" cy="0"/>
          </a:xfrm>
          <a:prstGeom prst="line">
            <a:avLst/>
          </a:prstGeom>
          <a:ln w="508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3" name="Line"/>
          <p:cNvSpPr/>
          <p:nvPr/>
        </p:nvSpPr>
        <p:spPr>
          <a:xfrm>
            <a:off x="304800" y="6553200"/>
            <a:ext cx="8534401" cy="0"/>
          </a:xfrm>
          <a:prstGeom prst="line">
            <a:avLst/>
          </a:prstGeom>
          <a:ln w="254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4" name="Copyright © 2008 Pearson Education, Inc., publishing as Pearson Benjamin Cummings"/>
          <p:cNvSpPr txBox="1"/>
          <p:nvPr/>
        </p:nvSpPr>
        <p:spPr>
          <a:xfrm>
            <a:off x="206375" y="6620106"/>
            <a:ext cx="5486400" cy="237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4" tIns="45714" rIns="45714" bIns="45714" anchor="b">
            <a:spAutoFit/>
          </a:bodyPr>
          <a:lstStyle>
            <a:lvl1pPr>
              <a:defRPr sz="11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Copyright © 2008 Pearson Education, Inc., publishing as Pearson Benjamin Cummings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C6eActiveLectureQuestions">
  <a:themeElements>
    <a:clrScheme name="C6eActiveLectureQuestion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7DAB8"/>
      </a:accent1>
      <a:accent2>
        <a:srgbClr val="005472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C6eActiveLectureQuestions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C6eActiveLectureQuestion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6eActiveLectureQuestions">
  <a:themeElements>
    <a:clrScheme name="C6eActiveLectureQuestion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7DAB8"/>
      </a:accent1>
      <a:accent2>
        <a:srgbClr val="005472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C6eActiveLectureQuestions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C6eActiveLectureQuestion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2631</Words>
  <Application>Microsoft Office PowerPoint</Application>
  <PresentationFormat>On-screen Show (4:3)</PresentationFormat>
  <Paragraphs>503</Paragraphs>
  <Slides>42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Arial Narrow</vt:lpstr>
      <vt:lpstr>Times</vt:lpstr>
      <vt:lpstr>Times New Roman</vt:lpstr>
      <vt:lpstr>C6eActiveLectureQuestions</vt:lpstr>
      <vt:lpstr>Chapter 4</vt:lpstr>
      <vt:lpstr>Overview: Carbon: The Backbone of Life</vt:lpstr>
      <vt:lpstr>PowerPoint Presentation</vt:lpstr>
      <vt:lpstr>Concept 4.1: Organic chemistry is the study of carbon compounds</vt:lpstr>
      <vt:lpstr>PowerPoint Presentation</vt:lpstr>
      <vt:lpstr>Concept 4.2: Carbon atoms can form diverse molecules by bonding to four other atoms</vt:lpstr>
      <vt:lpstr>The Formation of Bonds with Carbon</vt:lpstr>
      <vt:lpstr>PowerPoint Presentation</vt:lpstr>
      <vt:lpstr>PowerPoint Presentation</vt:lpstr>
      <vt:lpstr>PowerPoint Presentation</vt:lpstr>
      <vt:lpstr>PowerPoint Presentation</vt:lpstr>
      <vt:lpstr>Molecular Diversity Arising from Carbon Skeleton Variation</vt:lpstr>
      <vt:lpstr>PowerPoint Presentation</vt:lpstr>
      <vt:lpstr>Hydrocarbons</vt:lpstr>
      <vt:lpstr>PowerPoint Presentation</vt:lpstr>
      <vt:lpstr>Isomers</vt:lpstr>
      <vt:lpstr>PowerPoint Presentation</vt:lpstr>
      <vt:lpstr>PowerPoint Presentation</vt:lpstr>
      <vt:lpstr>PowerPoint Presentation</vt:lpstr>
      <vt:lpstr>Concept 4.3: A small number of chemical groups are key to the functioning of biological molecules</vt:lpstr>
      <vt:lpstr>The Chemical Groups Most Important in the Processes of Life</vt:lpstr>
      <vt:lpstr>PowerPoint Presentation</vt:lpstr>
      <vt:lpstr>PowerPoint Presentation</vt:lpstr>
      <vt:lpstr>FUN WITH FUNCTIONAL GROUPS!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ATP: An Important Source of Energy for Cellular Processes</vt:lpstr>
      <vt:lpstr>PowerPoint Presentation</vt:lpstr>
      <vt:lpstr>PowerPoint Presentation</vt:lpstr>
      <vt:lpstr>The Chemical Elements of Life: A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 should now be able to: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</dc:title>
  <dc:creator>KRISTINE AMENTLER</dc:creator>
  <cp:lastModifiedBy>User</cp:lastModifiedBy>
  <cp:revision>4</cp:revision>
  <dcterms:modified xsi:type="dcterms:W3CDTF">2019-09-03T18:26:49Z</dcterms:modified>
</cp:coreProperties>
</file>